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61"/>
  </p:notesMasterIdLst>
  <p:handoutMasterIdLst>
    <p:handoutMasterId r:id="rId62"/>
  </p:handoutMasterIdLst>
  <p:sldIdLst>
    <p:sldId id="285" r:id="rId5"/>
    <p:sldId id="372" r:id="rId6"/>
    <p:sldId id="315" r:id="rId7"/>
    <p:sldId id="356" r:id="rId8"/>
    <p:sldId id="351" r:id="rId9"/>
    <p:sldId id="322" r:id="rId10"/>
    <p:sldId id="357" r:id="rId11"/>
    <p:sldId id="374" r:id="rId12"/>
    <p:sldId id="318" r:id="rId13"/>
    <p:sldId id="388" r:id="rId14"/>
    <p:sldId id="365" r:id="rId15"/>
    <p:sldId id="358" r:id="rId16"/>
    <p:sldId id="360" r:id="rId17"/>
    <p:sldId id="361" r:id="rId18"/>
    <p:sldId id="362" r:id="rId19"/>
    <p:sldId id="363" r:id="rId20"/>
    <p:sldId id="364" r:id="rId21"/>
    <p:sldId id="369" r:id="rId22"/>
    <p:sldId id="371" r:id="rId23"/>
    <p:sldId id="373" r:id="rId24"/>
    <p:sldId id="319" r:id="rId25"/>
    <p:sldId id="329" r:id="rId26"/>
    <p:sldId id="367" r:id="rId27"/>
    <p:sldId id="378" r:id="rId28"/>
    <p:sldId id="379" r:id="rId29"/>
    <p:sldId id="403" r:id="rId30"/>
    <p:sldId id="375" r:id="rId31"/>
    <p:sldId id="380" r:id="rId32"/>
    <p:sldId id="400" r:id="rId33"/>
    <p:sldId id="382" r:id="rId34"/>
    <p:sldId id="384" r:id="rId35"/>
    <p:sldId id="383" r:id="rId36"/>
    <p:sldId id="368" r:id="rId37"/>
    <p:sldId id="385" r:id="rId38"/>
    <p:sldId id="386" r:id="rId39"/>
    <p:sldId id="387" r:id="rId40"/>
    <p:sldId id="370" r:id="rId41"/>
    <p:sldId id="348" r:id="rId42"/>
    <p:sldId id="347" r:id="rId43"/>
    <p:sldId id="390" r:id="rId44"/>
    <p:sldId id="346" r:id="rId45"/>
    <p:sldId id="391" r:id="rId46"/>
    <p:sldId id="381" r:id="rId47"/>
    <p:sldId id="389" r:id="rId48"/>
    <p:sldId id="392" r:id="rId49"/>
    <p:sldId id="393" r:id="rId50"/>
    <p:sldId id="394" r:id="rId51"/>
    <p:sldId id="395" r:id="rId52"/>
    <p:sldId id="396" r:id="rId53"/>
    <p:sldId id="397" r:id="rId54"/>
    <p:sldId id="398" r:id="rId55"/>
    <p:sldId id="399" r:id="rId56"/>
    <p:sldId id="401" r:id="rId57"/>
    <p:sldId id="352" r:id="rId58"/>
    <p:sldId id="402" r:id="rId59"/>
    <p:sldId id="286" r:id="rId6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4128" userDrawn="1">
          <p15:clr>
            <a:srgbClr val="A4A3A4"/>
          </p15:clr>
        </p15:guide>
        <p15:guide id="2" orient="horz" pos="96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Ivelina Mladenova" initials="IM" lastIdx="2" clrIdx="0">
    <p:extLst>
      <p:ext uri="{19B8F6BF-5375-455C-9EA6-DF929625EA0E}">
        <p15:presenceInfo xmlns:p15="http://schemas.microsoft.com/office/powerpoint/2012/main" userId="9f89b618febd2274"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5A5A5"/>
    <a:srgbClr val="BEB9AA"/>
    <a:srgbClr val="C0C9C2"/>
    <a:srgbClr val="AA9D92"/>
    <a:srgbClr val="F2F1EE"/>
    <a:srgbClr val="D8D2C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3792" autoAdjust="0"/>
  </p:normalViewPr>
  <p:slideViewPr>
    <p:cSldViewPr snapToGrid="0">
      <p:cViewPr>
        <p:scale>
          <a:sx n="66" d="100"/>
          <a:sy n="66" d="100"/>
        </p:scale>
        <p:origin x="668" y="56"/>
      </p:cViewPr>
      <p:guideLst>
        <p:guide pos="4128"/>
        <p:guide orient="horz" pos="960"/>
      </p:guideLst>
    </p:cSldViewPr>
  </p:slideViewPr>
  <p:outlineViewPr>
    <p:cViewPr>
      <p:scale>
        <a:sx n="33" d="100"/>
        <a:sy n="33" d="100"/>
      </p:scale>
      <p:origin x="0" y="-4027"/>
    </p:cViewPr>
  </p:outlineViewPr>
  <p:notesTextViewPr>
    <p:cViewPr>
      <p:scale>
        <a:sx n="1" d="1"/>
        <a:sy n="1" d="1"/>
      </p:scale>
      <p:origin x="0" y="0"/>
    </p:cViewPr>
  </p:notesTextViewPr>
  <p:sorterViewPr>
    <p:cViewPr>
      <p:scale>
        <a:sx n="80" d="100"/>
        <a:sy n="80" d="100"/>
      </p:scale>
      <p:origin x="0" y="0"/>
    </p:cViewPr>
  </p:sorterViewPr>
  <p:notesViewPr>
    <p:cSldViewPr snapToGrid="0">
      <p:cViewPr varScale="1">
        <p:scale>
          <a:sx n="65" d="100"/>
          <a:sy n="65" d="100"/>
        </p:scale>
        <p:origin x="2299" y="43"/>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commentAuthors" Target="commentAuthor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61"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56E6020-4209-49A3-9DC4-18264096E79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E7797462-F1DD-4E64-BC14-F17A0F34B5A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232FC57-E1F8-4F59-A87C-2833007EAF57}" type="datetimeFigureOut">
              <a:rPr lang="en-US" smtClean="0"/>
              <a:t>2/23/2021</a:t>
            </a:fld>
            <a:endParaRPr lang="en-US"/>
          </a:p>
        </p:txBody>
      </p:sp>
      <p:sp>
        <p:nvSpPr>
          <p:cNvPr id="4" name="Footer Placeholder 3">
            <a:extLst>
              <a:ext uri="{FF2B5EF4-FFF2-40B4-BE49-F238E27FC236}">
                <a16:creationId xmlns:a16="http://schemas.microsoft.com/office/drawing/2014/main" id="{8075F0E3-AC70-4B5A-BCEB-9E3C021C86A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748F68B5-925F-4468-95B3-EA77C29C342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88A06BE-7519-4B21-9E1D-AE6D6E69C38F}" type="slidenum">
              <a:rPr lang="en-US" smtClean="0"/>
              <a:t>‹#›</a:t>
            </a:fld>
            <a:endParaRPr lang="en-US"/>
          </a:p>
        </p:txBody>
      </p:sp>
    </p:spTree>
    <p:extLst>
      <p:ext uri="{BB962C8B-B14F-4D97-AF65-F5344CB8AC3E}">
        <p14:creationId xmlns:p14="http://schemas.microsoft.com/office/powerpoint/2010/main" val="215738306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98ACAC0-59EA-4916-9995-398D6BEB88C3}" type="datetimeFigureOut">
              <a:rPr lang="en-US" smtClean="0"/>
              <a:t>2/23/2021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A9B2C62-FE30-453D-946B-754E9E42C845}" type="slidenum">
              <a:rPr lang="en-US" smtClean="0"/>
              <a:t>‹#›</a:t>
            </a:fld>
            <a:endParaRPr lang="en-US"/>
          </a:p>
        </p:txBody>
      </p:sp>
    </p:spTree>
    <p:extLst>
      <p:ext uri="{BB962C8B-B14F-4D97-AF65-F5344CB8AC3E}">
        <p14:creationId xmlns:p14="http://schemas.microsoft.com/office/powerpoint/2010/main" val="29223263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A9B2C62-FE30-453D-946B-754E9E42C845}" type="slidenum">
              <a:rPr lang="en-US" smtClean="0"/>
              <a:t>2</a:t>
            </a:fld>
            <a:endParaRPr lang="en-US"/>
          </a:p>
        </p:txBody>
      </p:sp>
    </p:spTree>
    <p:extLst>
      <p:ext uri="{BB962C8B-B14F-4D97-AF65-F5344CB8AC3E}">
        <p14:creationId xmlns:p14="http://schemas.microsoft.com/office/powerpoint/2010/main" val="37733864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https://www.slideshare.net/andreslopezsepulcre/foundations-of-statistics-in-ecology-and-evolution-8-bayesian-statistics </a:t>
            </a:r>
          </a:p>
          <a:p>
            <a:r>
              <a:rPr lang="en-GB" dirty="0"/>
              <a:t>The immediate consequence of that, is that we are analysing different things.</a:t>
            </a:r>
          </a:p>
          <a:p>
            <a:endParaRPr lang="en-GB" dirty="0"/>
          </a:p>
          <a:p>
            <a:r>
              <a:rPr lang="en-GB" dirty="0"/>
              <a:t>The frequentist : we are talking about the frequency of repeating events. Frequentists analyse the variation of data &amp; the derived quantitates from the data in terms of fixed model parameters. So we measure something and we an make those measurements over and over again. Then we can analyse how the these measurements might vary given our model.</a:t>
            </a:r>
          </a:p>
          <a:p>
            <a:endParaRPr lang="en-GB" dirty="0"/>
          </a:p>
          <a:p>
            <a:r>
              <a:rPr lang="en-GB" dirty="0"/>
              <a:t>Bayesians analyse the variation of beliefs about parameters in terms of fixed observed data. </a:t>
            </a:r>
          </a:p>
          <a:p>
            <a:endParaRPr lang="en-GB" dirty="0"/>
          </a:p>
          <a:p>
            <a:r>
              <a:rPr lang="en-GB" dirty="0"/>
              <a:t>The core consequence, frequentists talk about models being fixed and the data vary around them. Bayesians talk about observed data being fixed and the models can vary around those.</a:t>
            </a:r>
          </a:p>
        </p:txBody>
      </p:sp>
      <p:sp>
        <p:nvSpPr>
          <p:cNvPr id="4" name="Slide Number Placeholder 3"/>
          <p:cNvSpPr>
            <a:spLocks noGrp="1"/>
          </p:cNvSpPr>
          <p:nvPr>
            <p:ph type="sldNum" sz="quarter" idx="5"/>
          </p:nvPr>
        </p:nvSpPr>
        <p:spPr/>
        <p:txBody>
          <a:bodyPr/>
          <a:lstStyle/>
          <a:p>
            <a:fld id="{5A9B2C62-FE30-453D-946B-754E9E42C845}" type="slidenum">
              <a:rPr lang="en-US" smtClean="0"/>
              <a:t>12</a:t>
            </a:fld>
            <a:endParaRPr lang="en-US"/>
          </a:p>
        </p:txBody>
      </p:sp>
    </p:spTree>
    <p:extLst>
      <p:ext uri="{BB962C8B-B14F-4D97-AF65-F5344CB8AC3E}">
        <p14:creationId xmlns:p14="http://schemas.microsoft.com/office/powerpoint/2010/main" val="36174965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https://people.eecs.berkeley.edu/~jordan/courses/260-spring10/lectures/lecture7.pdf </a:t>
            </a:r>
          </a:p>
          <a:p>
            <a:endParaRPr lang="en-GB" dirty="0"/>
          </a:p>
          <a:p>
            <a:r>
              <a:rPr lang="en-GB" dirty="0"/>
              <a:t>Advantages of conjugate priors: </a:t>
            </a:r>
          </a:p>
          <a:p>
            <a:r>
              <a:rPr lang="en-GB" dirty="0"/>
              <a:t> This is convenient because a posterior can be used as prior when new data arrives. </a:t>
            </a:r>
          </a:p>
          <a:p>
            <a:r>
              <a:rPr lang="en-GB" dirty="0"/>
              <a:t> In Bayesian approach, processing data one-by -one (online) and in batches is equivalent.</a:t>
            </a:r>
          </a:p>
          <a:p>
            <a:endParaRPr lang="en-GB" dirty="0"/>
          </a:p>
        </p:txBody>
      </p:sp>
      <p:sp>
        <p:nvSpPr>
          <p:cNvPr id="4" name="Slide Number Placeholder 3"/>
          <p:cNvSpPr>
            <a:spLocks noGrp="1"/>
          </p:cNvSpPr>
          <p:nvPr>
            <p:ph type="sldNum" sz="quarter" idx="5"/>
          </p:nvPr>
        </p:nvSpPr>
        <p:spPr/>
        <p:txBody>
          <a:bodyPr/>
          <a:lstStyle/>
          <a:p>
            <a:fld id="{5A9B2C62-FE30-453D-946B-754E9E42C845}" type="slidenum">
              <a:rPr lang="en-US" smtClean="0"/>
              <a:t>13</a:t>
            </a:fld>
            <a:endParaRPr lang="en-US"/>
          </a:p>
        </p:txBody>
      </p:sp>
    </p:spTree>
    <p:extLst>
      <p:ext uri="{BB962C8B-B14F-4D97-AF65-F5344CB8AC3E}">
        <p14:creationId xmlns:p14="http://schemas.microsoft.com/office/powerpoint/2010/main" val="35247283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https://www.slideshare.net/andreslopezsepulcre/foundations-of-statistics-in-ecology-and-evolution-8-bayesian-statistics</a:t>
            </a:r>
          </a:p>
        </p:txBody>
      </p:sp>
      <p:sp>
        <p:nvSpPr>
          <p:cNvPr id="4" name="Slide Number Placeholder 3"/>
          <p:cNvSpPr>
            <a:spLocks noGrp="1"/>
          </p:cNvSpPr>
          <p:nvPr>
            <p:ph type="sldNum" sz="quarter" idx="5"/>
          </p:nvPr>
        </p:nvSpPr>
        <p:spPr/>
        <p:txBody>
          <a:bodyPr/>
          <a:lstStyle/>
          <a:p>
            <a:fld id="{5A9B2C62-FE30-453D-946B-754E9E42C845}" type="slidenum">
              <a:rPr lang="en-US" smtClean="0"/>
              <a:t>14</a:t>
            </a:fld>
            <a:endParaRPr lang="en-US"/>
          </a:p>
        </p:txBody>
      </p:sp>
    </p:spTree>
    <p:extLst>
      <p:ext uri="{BB962C8B-B14F-4D97-AF65-F5344CB8AC3E}">
        <p14:creationId xmlns:p14="http://schemas.microsoft.com/office/powerpoint/2010/main" val="10829107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This is a prior that doesn’t integrate to 1 (so it is not a proper distribution), but does generate a valid posterior distribution that integrates to 1. </a:t>
            </a:r>
            <a:endParaRPr lang="en-GB" dirty="0"/>
          </a:p>
          <a:p>
            <a:r>
              <a:rPr lang="en-GB" dirty="0"/>
              <a:t>Improper priors are still useful. The posterior will not be of the form of the prior but the posterior will have a tractable form.</a:t>
            </a:r>
          </a:p>
          <a:p>
            <a:endParaRPr lang="en-GB" dirty="0"/>
          </a:p>
          <a:p>
            <a:r>
              <a:rPr lang="en-GB" dirty="0"/>
              <a:t>Good video to watch:</a:t>
            </a:r>
          </a:p>
          <a:p>
            <a:endParaRPr lang="en-GB" dirty="0"/>
          </a:p>
          <a:p>
            <a:r>
              <a:rPr lang="en-GB" dirty="0"/>
              <a:t>https://slideplayer.com/slide/5100086/ </a:t>
            </a:r>
          </a:p>
        </p:txBody>
      </p:sp>
      <p:sp>
        <p:nvSpPr>
          <p:cNvPr id="4" name="Slide Number Placeholder 3"/>
          <p:cNvSpPr>
            <a:spLocks noGrp="1"/>
          </p:cNvSpPr>
          <p:nvPr>
            <p:ph type="sldNum" sz="quarter" idx="5"/>
          </p:nvPr>
        </p:nvSpPr>
        <p:spPr/>
        <p:txBody>
          <a:bodyPr/>
          <a:lstStyle/>
          <a:p>
            <a:fld id="{5A9B2C62-FE30-453D-946B-754E9E42C845}" type="slidenum">
              <a:rPr lang="en-US" smtClean="0"/>
              <a:t>15</a:t>
            </a:fld>
            <a:endParaRPr lang="en-US"/>
          </a:p>
        </p:txBody>
      </p:sp>
    </p:spTree>
    <p:extLst>
      <p:ext uri="{BB962C8B-B14F-4D97-AF65-F5344CB8AC3E}">
        <p14:creationId xmlns:p14="http://schemas.microsoft.com/office/powerpoint/2010/main" val="6215565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Source : code form the book https://github.com/PacktPublishing/Bayesian-Analysis-with-Python but haven’t seen this code on the </a:t>
            </a:r>
            <a:r>
              <a:rPr lang="en-GB" dirty="0" err="1"/>
              <a:t>github</a:t>
            </a:r>
            <a:r>
              <a:rPr lang="en-GB" dirty="0"/>
              <a:t>.</a:t>
            </a:r>
          </a:p>
        </p:txBody>
      </p:sp>
      <p:sp>
        <p:nvSpPr>
          <p:cNvPr id="4" name="Slide Number Placeholder 3"/>
          <p:cNvSpPr>
            <a:spLocks noGrp="1"/>
          </p:cNvSpPr>
          <p:nvPr>
            <p:ph type="sldNum" sz="quarter" idx="5"/>
          </p:nvPr>
        </p:nvSpPr>
        <p:spPr/>
        <p:txBody>
          <a:bodyPr/>
          <a:lstStyle/>
          <a:p>
            <a:fld id="{5A9B2C62-FE30-453D-946B-754E9E42C845}" type="slidenum">
              <a:rPr lang="en-US" smtClean="0"/>
              <a:t>16</a:t>
            </a:fld>
            <a:endParaRPr lang="en-US"/>
          </a:p>
        </p:txBody>
      </p:sp>
    </p:spTree>
    <p:extLst>
      <p:ext uri="{BB962C8B-B14F-4D97-AF65-F5344CB8AC3E}">
        <p14:creationId xmlns:p14="http://schemas.microsoft.com/office/powerpoint/2010/main" val="18949331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You can see the blue distribution in the 3</a:t>
            </a:r>
            <a:r>
              <a:rPr lang="en-GB" baseline="30000" dirty="0"/>
              <a:t>rd</a:t>
            </a:r>
            <a:r>
              <a:rPr lang="en-GB" dirty="0"/>
              <a:t> and 6</a:t>
            </a:r>
            <a:r>
              <a:rPr lang="en-GB" baseline="30000" dirty="0"/>
              <a:t>th</a:t>
            </a:r>
            <a:r>
              <a:rPr lang="en-GB" dirty="0"/>
              <a:t> plots. – while the mode stays the same, the spread is different, and hence we are more confident in our result in the 6</a:t>
            </a:r>
            <a:r>
              <a:rPr lang="en-GB" baseline="30000" dirty="0"/>
              <a:t>th</a:t>
            </a:r>
            <a:r>
              <a:rPr lang="en-GB" dirty="0"/>
              <a:t> plot than the 3</a:t>
            </a:r>
            <a:r>
              <a:rPr lang="en-GB" baseline="30000" dirty="0"/>
              <a:t>rd</a:t>
            </a:r>
            <a:r>
              <a:rPr lang="en-GB" dirty="0"/>
              <a:t>. </a:t>
            </a:r>
          </a:p>
          <a:p>
            <a:r>
              <a:rPr lang="en-GB" dirty="0"/>
              <a:t>Given a sufficiently large data, two or more Bayesian models with different priors. Will tend to converge to the same result. In the limit of infinite data, no matter which prior we use, all of them will provide the same posterior. </a:t>
            </a:r>
          </a:p>
          <a:p>
            <a:r>
              <a:rPr lang="en-GB" dirty="0"/>
              <a:t>How fast the posteriors converge depends on the data and the model. You can see that the green a blue priors converge faster to almost the same distribution, while it take 150 trials for the orange one to converge. </a:t>
            </a:r>
          </a:p>
        </p:txBody>
      </p:sp>
      <p:sp>
        <p:nvSpPr>
          <p:cNvPr id="4" name="Slide Number Placeholder 3"/>
          <p:cNvSpPr>
            <a:spLocks noGrp="1"/>
          </p:cNvSpPr>
          <p:nvPr>
            <p:ph type="sldNum" sz="quarter" idx="5"/>
          </p:nvPr>
        </p:nvSpPr>
        <p:spPr/>
        <p:txBody>
          <a:bodyPr/>
          <a:lstStyle/>
          <a:p>
            <a:fld id="{5A9B2C62-FE30-453D-946B-754E9E42C845}" type="slidenum">
              <a:rPr lang="en-US" smtClean="0"/>
              <a:t>17</a:t>
            </a:fld>
            <a:endParaRPr lang="en-US"/>
          </a:p>
        </p:txBody>
      </p:sp>
    </p:spTree>
    <p:extLst>
      <p:ext uri="{BB962C8B-B14F-4D97-AF65-F5344CB8AC3E}">
        <p14:creationId xmlns:p14="http://schemas.microsoft.com/office/powerpoint/2010/main" val="30355359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A9B2C62-FE30-453D-946B-754E9E42C845}" type="slidenum">
              <a:rPr lang="en-US" smtClean="0"/>
              <a:t>18</a:t>
            </a:fld>
            <a:endParaRPr lang="en-US"/>
          </a:p>
        </p:txBody>
      </p:sp>
    </p:spTree>
    <p:extLst>
      <p:ext uri="{BB962C8B-B14F-4D97-AF65-F5344CB8AC3E}">
        <p14:creationId xmlns:p14="http://schemas.microsoft.com/office/powerpoint/2010/main" val="8355569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Answers: https://www.glassdoor.com/Interview/You-re-about-to-get-on-a-plane-to-Seattle-You-want-to-know-if-you-should-bring-an-umbrella-You-call-3-random-friends-of-y-QTN_519262.htm</a:t>
            </a:r>
          </a:p>
        </p:txBody>
      </p:sp>
      <p:sp>
        <p:nvSpPr>
          <p:cNvPr id="4" name="Slide Number Placeholder 3"/>
          <p:cNvSpPr>
            <a:spLocks noGrp="1"/>
          </p:cNvSpPr>
          <p:nvPr>
            <p:ph type="sldNum" sz="quarter" idx="5"/>
          </p:nvPr>
        </p:nvSpPr>
        <p:spPr/>
        <p:txBody>
          <a:bodyPr/>
          <a:lstStyle/>
          <a:p>
            <a:fld id="{5A9B2C62-FE30-453D-946B-754E9E42C845}" type="slidenum">
              <a:rPr lang="en-US" smtClean="0"/>
              <a:t>19</a:t>
            </a:fld>
            <a:endParaRPr lang="en-US"/>
          </a:p>
        </p:txBody>
      </p:sp>
    </p:spTree>
    <p:extLst>
      <p:ext uri="{BB962C8B-B14F-4D97-AF65-F5344CB8AC3E}">
        <p14:creationId xmlns:p14="http://schemas.microsoft.com/office/powerpoint/2010/main" val="30304922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A9B2C62-FE30-453D-946B-754E9E42C845}" type="slidenum">
              <a:rPr lang="en-US" smtClean="0"/>
              <a:t>20</a:t>
            </a:fld>
            <a:endParaRPr lang="en-US"/>
          </a:p>
        </p:txBody>
      </p:sp>
    </p:spTree>
    <p:extLst>
      <p:ext uri="{BB962C8B-B14F-4D97-AF65-F5344CB8AC3E}">
        <p14:creationId xmlns:p14="http://schemas.microsoft.com/office/powerpoint/2010/main" val="390265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https://brilliant.org/wiki/markov-chains/#markov-chain</a:t>
            </a:r>
          </a:p>
        </p:txBody>
      </p:sp>
      <p:sp>
        <p:nvSpPr>
          <p:cNvPr id="4" name="Slide Number Placeholder 3"/>
          <p:cNvSpPr>
            <a:spLocks noGrp="1"/>
          </p:cNvSpPr>
          <p:nvPr>
            <p:ph type="sldNum" sz="quarter" idx="5"/>
          </p:nvPr>
        </p:nvSpPr>
        <p:spPr/>
        <p:txBody>
          <a:bodyPr/>
          <a:lstStyle/>
          <a:p>
            <a:fld id="{5A9B2C62-FE30-453D-946B-754E9E42C845}" type="slidenum">
              <a:rPr lang="en-US" smtClean="0"/>
              <a:t>22</a:t>
            </a:fld>
            <a:endParaRPr lang="en-US"/>
          </a:p>
        </p:txBody>
      </p:sp>
    </p:spTree>
    <p:extLst>
      <p:ext uri="{BB962C8B-B14F-4D97-AF65-F5344CB8AC3E}">
        <p14:creationId xmlns:p14="http://schemas.microsoft.com/office/powerpoint/2010/main" val="38164802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See https://juanitorduz.github.io/intro_pymc3/</a:t>
            </a:r>
          </a:p>
          <a:p>
            <a:endParaRPr lang="en-GB" dirty="0"/>
          </a:p>
          <a:p>
            <a:r>
              <a:rPr lang="en-GB" dirty="0"/>
              <a:t>E.g. find the probability it is going to rain given that it is cloudy.</a:t>
            </a:r>
          </a:p>
          <a:p>
            <a:endParaRPr lang="en-GB" dirty="0"/>
          </a:p>
          <a:p>
            <a:r>
              <a:rPr lang="en-GB" dirty="0"/>
              <a:t>H = the event that it is going to rain</a:t>
            </a:r>
          </a:p>
          <a:p>
            <a:r>
              <a:rPr lang="en-GB" dirty="0"/>
              <a:t>E = the event that it is cloudy</a:t>
            </a:r>
          </a:p>
        </p:txBody>
      </p:sp>
      <p:sp>
        <p:nvSpPr>
          <p:cNvPr id="4" name="Slide Number Placeholder 3"/>
          <p:cNvSpPr>
            <a:spLocks noGrp="1"/>
          </p:cNvSpPr>
          <p:nvPr>
            <p:ph type="sldNum" sz="quarter" idx="5"/>
          </p:nvPr>
        </p:nvSpPr>
        <p:spPr/>
        <p:txBody>
          <a:bodyPr/>
          <a:lstStyle/>
          <a:p>
            <a:fld id="{5A9B2C62-FE30-453D-946B-754E9E42C845}" type="slidenum">
              <a:rPr lang="en-US" smtClean="0"/>
              <a:t>4</a:t>
            </a:fld>
            <a:endParaRPr lang="en-US"/>
          </a:p>
        </p:txBody>
      </p:sp>
    </p:spTree>
    <p:extLst>
      <p:ext uri="{BB962C8B-B14F-4D97-AF65-F5344CB8AC3E}">
        <p14:creationId xmlns:p14="http://schemas.microsoft.com/office/powerpoint/2010/main" val="39813473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https://brilliant.org/wiki/transience-and-recurrence/</a:t>
            </a:r>
          </a:p>
        </p:txBody>
      </p:sp>
      <p:sp>
        <p:nvSpPr>
          <p:cNvPr id="4" name="Slide Number Placeholder 3"/>
          <p:cNvSpPr>
            <a:spLocks noGrp="1"/>
          </p:cNvSpPr>
          <p:nvPr>
            <p:ph type="sldNum" sz="quarter" idx="5"/>
          </p:nvPr>
        </p:nvSpPr>
        <p:spPr/>
        <p:txBody>
          <a:bodyPr/>
          <a:lstStyle/>
          <a:p>
            <a:fld id="{5A9B2C62-FE30-453D-946B-754E9E42C845}" type="slidenum">
              <a:rPr lang="en-US" smtClean="0"/>
              <a:t>23</a:t>
            </a:fld>
            <a:endParaRPr lang="en-US"/>
          </a:p>
        </p:txBody>
      </p:sp>
    </p:spTree>
    <p:extLst>
      <p:ext uri="{BB962C8B-B14F-4D97-AF65-F5344CB8AC3E}">
        <p14:creationId xmlns:p14="http://schemas.microsoft.com/office/powerpoint/2010/main" val="4408972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https://slideplayer.com/slide/4238945/</a:t>
            </a:r>
          </a:p>
          <a:p>
            <a:endParaRPr lang="en-GB" dirty="0"/>
          </a:p>
          <a:p>
            <a:r>
              <a:rPr lang="en-GB" sz="1200" b="1" i="0" kern="1200" dirty="0">
                <a:solidFill>
                  <a:schemeClr val="tx1"/>
                </a:solidFill>
                <a:effectLst/>
                <a:latin typeface="+mn-lt"/>
                <a:ea typeface="+mn-ea"/>
                <a:cs typeface="+mn-cs"/>
              </a:rPr>
              <a:t>nodes</a:t>
            </a:r>
            <a:r>
              <a:rPr lang="en-GB" sz="1200" b="0" i="0" kern="1200" dirty="0">
                <a:solidFill>
                  <a:schemeClr val="tx1"/>
                </a:solidFill>
                <a:effectLst/>
                <a:latin typeface="+mn-lt"/>
                <a:ea typeface="+mn-ea"/>
                <a:cs typeface="+mn-cs"/>
              </a:rPr>
              <a:t> (also often called </a:t>
            </a:r>
            <a:r>
              <a:rPr lang="en-GB" sz="1200" b="1" i="0" kern="1200" dirty="0">
                <a:solidFill>
                  <a:schemeClr val="tx1"/>
                </a:solidFill>
                <a:effectLst/>
                <a:latin typeface="+mn-lt"/>
                <a:ea typeface="+mn-ea"/>
                <a:cs typeface="+mn-cs"/>
              </a:rPr>
              <a:t>states</a:t>
            </a:r>
            <a:r>
              <a:rPr lang="en-GB" sz="1200" b="0" i="0" kern="1200" dirty="0">
                <a:solidFill>
                  <a:schemeClr val="tx1"/>
                </a:solidFill>
                <a:effectLst/>
                <a:latin typeface="+mn-lt"/>
                <a:ea typeface="+mn-ea"/>
                <a:cs typeface="+mn-cs"/>
              </a:rPr>
              <a:t>)</a:t>
            </a:r>
            <a:endParaRPr lang="en-GB" dirty="0"/>
          </a:p>
        </p:txBody>
      </p:sp>
      <p:sp>
        <p:nvSpPr>
          <p:cNvPr id="4" name="Slide Number Placeholder 3"/>
          <p:cNvSpPr>
            <a:spLocks noGrp="1"/>
          </p:cNvSpPr>
          <p:nvPr>
            <p:ph type="sldNum" sz="quarter" idx="5"/>
          </p:nvPr>
        </p:nvSpPr>
        <p:spPr/>
        <p:txBody>
          <a:bodyPr/>
          <a:lstStyle/>
          <a:p>
            <a:fld id="{5A9B2C62-FE30-453D-946B-754E9E42C845}" type="slidenum">
              <a:rPr lang="en-US" smtClean="0"/>
              <a:t>24</a:t>
            </a:fld>
            <a:endParaRPr lang="en-US"/>
          </a:p>
        </p:txBody>
      </p:sp>
    </p:spTree>
    <p:extLst>
      <p:ext uri="{BB962C8B-B14F-4D97-AF65-F5344CB8AC3E}">
        <p14:creationId xmlns:p14="http://schemas.microsoft.com/office/powerpoint/2010/main" val="13385013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https://bookdown.org/probability/beta/markov-chains.html</a:t>
            </a:r>
          </a:p>
        </p:txBody>
      </p:sp>
      <p:sp>
        <p:nvSpPr>
          <p:cNvPr id="4" name="Slide Number Placeholder 3"/>
          <p:cNvSpPr>
            <a:spLocks noGrp="1"/>
          </p:cNvSpPr>
          <p:nvPr>
            <p:ph type="sldNum" sz="quarter" idx="5"/>
          </p:nvPr>
        </p:nvSpPr>
        <p:spPr/>
        <p:txBody>
          <a:bodyPr/>
          <a:lstStyle/>
          <a:p>
            <a:fld id="{5A9B2C62-FE30-453D-946B-754E9E42C845}" type="slidenum">
              <a:rPr lang="en-US" smtClean="0"/>
              <a:t>25</a:t>
            </a:fld>
            <a:endParaRPr lang="en-US"/>
          </a:p>
        </p:txBody>
      </p:sp>
    </p:spTree>
    <p:extLst>
      <p:ext uri="{BB962C8B-B14F-4D97-AF65-F5344CB8AC3E}">
        <p14:creationId xmlns:p14="http://schemas.microsoft.com/office/powerpoint/2010/main" val="26324779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https://bookdown.org/probability/beta/markov-chains.html</a:t>
            </a:r>
          </a:p>
          <a:p>
            <a:r>
              <a:rPr lang="en-GB" dirty="0"/>
              <a:t>https://slideplayer.com/slide/3236427/</a:t>
            </a:r>
          </a:p>
        </p:txBody>
      </p:sp>
      <p:sp>
        <p:nvSpPr>
          <p:cNvPr id="4" name="Slide Number Placeholder 3"/>
          <p:cNvSpPr>
            <a:spLocks noGrp="1"/>
          </p:cNvSpPr>
          <p:nvPr>
            <p:ph type="sldNum" sz="quarter" idx="5"/>
          </p:nvPr>
        </p:nvSpPr>
        <p:spPr/>
        <p:txBody>
          <a:bodyPr/>
          <a:lstStyle/>
          <a:p>
            <a:fld id="{5A9B2C62-FE30-453D-946B-754E9E42C845}" type="slidenum">
              <a:rPr lang="en-US" smtClean="0"/>
              <a:t>26</a:t>
            </a:fld>
            <a:endParaRPr lang="en-US"/>
          </a:p>
        </p:txBody>
      </p:sp>
    </p:spTree>
    <p:extLst>
      <p:ext uri="{BB962C8B-B14F-4D97-AF65-F5344CB8AC3E}">
        <p14:creationId xmlns:p14="http://schemas.microsoft.com/office/powerpoint/2010/main" val="402780493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A9B2C62-FE30-453D-946B-754E9E42C845}" type="slidenum">
              <a:rPr lang="en-US" smtClean="0"/>
              <a:t>27</a:t>
            </a:fld>
            <a:endParaRPr lang="en-US"/>
          </a:p>
        </p:txBody>
      </p:sp>
    </p:spTree>
    <p:extLst>
      <p:ext uri="{BB962C8B-B14F-4D97-AF65-F5344CB8AC3E}">
        <p14:creationId xmlns:p14="http://schemas.microsoft.com/office/powerpoint/2010/main" val="363063010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Notes explaining the MC, MCMC and M-H algorithm are taken from https://blog.stata.com/2016/11/15/introduction-to-bayesian-statistics-part-2-mcmc-and-the-metropolis-hastings-algorithm/ </a:t>
            </a:r>
          </a:p>
          <a:p>
            <a:endParaRPr lang="en-GB" dirty="0"/>
          </a:p>
          <a:p>
            <a:endParaRPr lang="en-GB" dirty="0"/>
          </a:p>
        </p:txBody>
      </p:sp>
      <p:sp>
        <p:nvSpPr>
          <p:cNvPr id="4" name="Slide Number Placeholder 3"/>
          <p:cNvSpPr>
            <a:spLocks noGrp="1"/>
          </p:cNvSpPr>
          <p:nvPr>
            <p:ph type="sldNum" sz="quarter" idx="5"/>
          </p:nvPr>
        </p:nvSpPr>
        <p:spPr/>
        <p:txBody>
          <a:bodyPr/>
          <a:lstStyle/>
          <a:p>
            <a:fld id="{5A9B2C62-FE30-453D-946B-754E9E42C845}" type="slidenum">
              <a:rPr lang="en-US" smtClean="0"/>
              <a:t>29</a:t>
            </a:fld>
            <a:endParaRPr lang="en-US"/>
          </a:p>
        </p:txBody>
      </p:sp>
    </p:spTree>
    <p:extLst>
      <p:ext uri="{BB962C8B-B14F-4D97-AF65-F5344CB8AC3E}">
        <p14:creationId xmlns:p14="http://schemas.microsoft.com/office/powerpoint/2010/main" val="214155043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https://blog.stata.com/2016/11/15/introduction-to-bayesian-statistics-part-2-mcmc-and-the-metropolis-hastings-algorithm/</a:t>
            </a:r>
          </a:p>
        </p:txBody>
      </p:sp>
      <p:sp>
        <p:nvSpPr>
          <p:cNvPr id="4" name="Slide Number Placeholder 3"/>
          <p:cNvSpPr>
            <a:spLocks noGrp="1"/>
          </p:cNvSpPr>
          <p:nvPr>
            <p:ph type="sldNum" sz="quarter" idx="5"/>
          </p:nvPr>
        </p:nvSpPr>
        <p:spPr/>
        <p:txBody>
          <a:bodyPr/>
          <a:lstStyle/>
          <a:p>
            <a:fld id="{5A9B2C62-FE30-453D-946B-754E9E42C845}" type="slidenum">
              <a:rPr lang="en-US" smtClean="0"/>
              <a:t>30</a:t>
            </a:fld>
            <a:endParaRPr lang="en-US"/>
          </a:p>
        </p:txBody>
      </p:sp>
    </p:spTree>
    <p:extLst>
      <p:ext uri="{BB962C8B-B14F-4D97-AF65-F5344CB8AC3E}">
        <p14:creationId xmlns:p14="http://schemas.microsoft.com/office/powerpoint/2010/main" val="227406611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A9B2C62-FE30-453D-946B-754E9E42C845}" type="slidenum">
              <a:rPr lang="en-US" smtClean="0"/>
              <a:t>31</a:t>
            </a:fld>
            <a:endParaRPr lang="en-US"/>
          </a:p>
        </p:txBody>
      </p:sp>
    </p:spTree>
    <p:extLst>
      <p:ext uri="{BB962C8B-B14F-4D97-AF65-F5344CB8AC3E}">
        <p14:creationId xmlns:p14="http://schemas.microsoft.com/office/powerpoint/2010/main" val="386435510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A9B2C62-FE30-453D-946B-754E9E42C845}" type="slidenum">
              <a:rPr lang="en-US" smtClean="0"/>
              <a:t>33</a:t>
            </a:fld>
            <a:endParaRPr lang="en-US"/>
          </a:p>
        </p:txBody>
      </p:sp>
    </p:spTree>
    <p:extLst>
      <p:ext uri="{BB962C8B-B14F-4D97-AF65-F5344CB8AC3E}">
        <p14:creationId xmlns:p14="http://schemas.microsoft.com/office/powerpoint/2010/main" val="382001732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r>
              <a:rPr lang="en-GB" sz="1200" b="0" i="0" kern="1200" dirty="0">
                <a:solidFill>
                  <a:schemeClr val="tx1"/>
                </a:solidFill>
                <a:effectLst/>
                <a:latin typeface="+mn-lt"/>
                <a:ea typeface="+mn-ea"/>
                <a:cs typeface="+mn-cs"/>
              </a:rPr>
              <a:t>Figure 2 shows a trace plot and a density plot where the current value of </a:t>
            </a:r>
            <a:r>
              <a:rPr lang="en-GB" sz="1200" b="0" i="0" u="none" strike="noStrike" kern="1200" dirty="0">
                <a:solidFill>
                  <a:schemeClr val="tx1"/>
                </a:solidFill>
                <a:effectLst/>
                <a:latin typeface="+mn-lt"/>
                <a:ea typeface="+mn-ea"/>
                <a:cs typeface="+mn-cs"/>
              </a:rPr>
              <a:t>θ</a:t>
            </a:r>
            <a:r>
              <a:rPr lang="en-GB" sz="1200" b="0" i="0" kern="1200" dirty="0">
                <a:solidFill>
                  <a:schemeClr val="tx1"/>
                </a:solidFill>
                <a:effectLst/>
                <a:latin typeface="+mn-lt"/>
                <a:ea typeface="+mn-ea"/>
                <a:cs typeface="+mn-cs"/>
              </a:rPr>
              <a:t> (</a:t>
            </a:r>
            <a:r>
              <a:rPr lang="en-GB" sz="1200" b="0" i="0" u="none" strike="noStrike" kern="1200" dirty="0" err="1">
                <a:solidFill>
                  <a:schemeClr val="tx1"/>
                </a:solidFill>
                <a:effectLst/>
                <a:latin typeface="+mn-lt"/>
                <a:ea typeface="+mn-ea"/>
                <a:cs typeface="+mn-cs"/>
              </a:rPr>
              <a:t>θt</a:t>
            </a:r>
            <a:r>
              <a:rPr lang="en-GB" sz="1200" b="0" i="0" u="none" strike="noStrike" kern="1200" dirty="0">
                <a:solidFill>
                  <a:schemeClr val="tx1"/>
                </a:solidFill>
                <a:effectLst/>
                <a:latin typeface="+mn-lt"/>
                <a:ea typeface="+mn-ea"/>
                <a:cs typeface="+mn-cs"/>
              </a:rPr>
              <a:t>=0.530</a:t>
            </a:r>
            <a:r>
              <a:rPr lang="en-GB" sz="1200" b="0" i="0" kern="1200" dirty="0">
                <a:solidFill>
                  <a:schemeClr val="tx1"/>
                </a:solidFill>
                <a:effectLst/>
                <a:latin typeface="+mn-lt"/>
                <a:ea typeface="+mn-ea"/>
                <a:cs typeface="+mn-cs"/>
              </a:rPr>
              <a:t>) was drawn from a proposal distribution with a mean equal to the previous value of </a:t>
            </a:r>
            <a:r>
              <a:rPr lang="en-GB" sz="1200" b="0" i="0" u="none" strike="noStrike" kern="1200" dirty="0">
                <a:solidFill>
                  <a:schemeClr val="tx1"/>
                </a:solidFill>
                <a:effectLst/>
                <a:latin typeface="+mn-lt"/>
                <a:ea typeface="+mn-ea"/>
                <a:cs typeface="+mn-cs"/>
              </a:rPr>
              <a:t>θ</a:t>
            </a:r>
            <a:r>
              <a:rPr lang="en-GB" sz="1200" b="0" i="0" kern="1200" dirty="0">
                <a:solidFill>
                  <a:schemeClr val="tx1"/>
                </a:solidFill>
                <a:effectLst/>
                <a:latin typeface="+mn-lt"/>
                <a:ea typeface="+mn-ea"/>
                <a:cs typeface="+mn-cs"/>
              </a:rPr>
              <a:t> (</a:t>
            </a:r>
            <a:r>
              <a:rPr lang="en-GB" sz="1200" b="0" i="0" u="none" strike="noStrike" kern="1200" dirty="0">
                <a:solidFill>
                  <a:schemeClr val="tx1"/>
                </a:solidFill>
                <a:effectLst/>
                <a:latin typeface="+mn-lt"/>
                <a:ea typeface="+mn-ea"/>
                <a:cs typeface="+mn-cs"/>
              </a:rPr>
              <a:t>θt−1=0.712</a:t>
            </a:r>
            <a:r>
              <a:rPr lang="en-GB" sz="1200" b="0" i="0" kern="1200" dirty="0">
                <a:solidFill>
                  <a:schemeClr val="tx1"/>
                </a:solidFill>
                <a:effectLst/>
                <a:latin typeface="+mn-lt"/>
                <a:ea typeface="+mn-ea"/>
                <a:cs typeface="+mn-cs"/>
              </a:rPr>
              <a:t>)</a:t>
            </a:r>
            <a:endParaRPr lang="en-GB" dirty="0"/>
          </a:p>
          <a:p>
            <a:endParaRPr lang="en-GB" dirty="0"/>
          </a:p>
          <a:p>
            <a:r>
              <a:rPr lang="en-GB" dirty="0"/>
              <a:t>https://blog.stata.com/2016/11/15/introduction-to-bayesian-statistics-part-2-mcmc-and-the-metropolis-hastings-algorithm/</a:t>
            </a:r>
          </a:p>
        </p:txBody>
      </p:sp>
      <p:sp>
        <p:nvSpPr>
          <p:cNvPr id="4" name="Slide Number Placeholder 3"/>
          <p:cNvSpPr>
            <a:spLocks noGrp="1"/>
          </p:cNvSpPr>
          <p:nvPr>
            <p:ph type="sldNum" sz="quarter" idx="5"/>
          </p:nvPr>
        </p:nvSpPr>
        <p:spPr/>
        <p:txBody>
          <a:bodyPr/>
          <a:lstStyle/>
          <a:p>
            <a:fld id="{5A9B2C62-FE30-453D-946B-754E9E42C845}" type="slidenum">
              <a:rPr lang="en-US" smtClean="0"/>
              <a:t>34</a:t>
            </a:fld>
            <a:endParaRPr lang="en-US"/>
          </a:p>
        </p:txBody>
      </p:sp>
    </p:spTree>
    <p:extLst>
      <p:ext uri="{BB962C8B-B14F-4D97-AF65-F5344CB8AC3E}">
        <p14:creationId xmlns:p14="http://schemas.microsoft.com/office/powerpoint/2010/main" val="33066731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https://medium.com/@mark.rethana/bayesian-statistics-and-naive-bayes-classifier-33b735ad7b16 - image</a:t>
            </a:r>
          </a:p>
          <a:p>
            <a:endParaRPr lang="en-GB" dirty="0"/>
          </a:p>
        </p:txBody>
      </p:sp>
      <p:sp>
        <p:nvSpPr>
          <p:cNvPr id="4" name="Slide Number Placeholder 3"/>
          <p:cNvSpPr>
            <a:spLocks noGrp="1"/>
          </p:cNvSpPr>
          <p:nvPr>
            <p:ph type="sldNum" sz="quarter" idx="5"/>
          </p:nvPr>
        </p:nvSpPr>
        <p:spPr/>
        <p:txBody>
          <a:bodyPr/>
          <a:lstStyle/>
          <a:p>
            <a:fld id="{5A9B2C62-FE30-453D-946B-754E9E42C845}" type="slidenum">
              <a:rPr lang="en-US" smtClean="0"/>
              <a:t>5</a:t>
            </a:fld>
            <a:endParaRPr lang="en-US"/>
          </a:p>
        </p:txBody>
      </p:sp>
    </p:spTree>
    <p:extLst>
      <p:ext uri="{BB962C8B-B14F-4D97-AF65-F5344CB8AC3E}">
        <p14:creationId xmlns:p14="http://schemas.microsoft.com/office/powerpoint/2010/main" val="54291054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https://blog.stata.com/2016/11/15/introduction-to-bayesian-statistics-part-2-mcmc-and-the-metropolis-hastings-algorithm/</a:t>
            </a:r>
          </a:p>
        </p:txBody>
      </p:sp>
      <p:sp>
        <p:nvSpPr>
          <p:cNvPr id="4" name="Slide Number Placeholder 3"/>
          <p:cNvSpPr>
            <a:spLocks noGrp="1"/>
          </p:cNvSpPr>
          <p:nvPr>
            <p:ph type="sldNum" sz="quarter" idx="5"/>
          </p:nvPr>
        </p:nvSpPr>
        <p:spPr/>
        <p:txBody>
          <a:bodyPr/>
          <a:lstStyle/>
          <a:p>
            <a:fld id="{5A9B2C62-FE30-453D-946B-754E9E42C845}" type="slidenum">
              <a:rPr lang="en-US" smtClean="0"/>
              <a:t>35</a:t>
            </a:fld>
            <a:endParaRPr lang="en-US"/>
          </a:p>
        </p:txBody>
      </p:sp>
    </p:spTree>
    <p:extLst>
      <p:ext uri="{BB962C8B-B14F-4D97-AF65-F5344CB8AC3E}">
        <p14:creationId xmlns:p14="http://schemas.microsoft.com/office/powerpoint/2010/main" val="96242699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https://blog.stata.com/2016/11/15/introduction-to-bayesian-statistics-part-2-mcmc-and-the-metropolis-hastings-algorithm/</a:t>
            </a:r>
          </a:p>
        </p:txBody>
      </p:sp>
      <p:sp>
        <p:nvSpPr>
          <p:cNvPr id="4" name="Slide Number Placeholder 3"/>
          <p:cNvSpPr>
            <a:spLocks noGrp="1"/>
          </p:cNvSpPr>
          <p:nvPr>
            <p:ph type="sldNum" sz="quarter" idx="5"/>
          </p:nvPr>
        </p:nvSpPr>
        <p:spPr/>
        <p:txBody>
          <a:bodyPr/>
          <a:lstStyle/>
          <a:p>
            <a:fld id="{5A9B2C62-FE30-453D-946B-754E9E42C845}" type="slidenum">
              <a:rPr lang="en-US" smtClean="0"/>
              <a:t>36</a:t>
            </a:fld>
            <a:endParaRPr lang="en-US"/>
          </a:p>
        </p:txBody>
      </p:sp>
    </p:spTree>
    <p:extLst>
      <p:ext uri="{BB962C8B-B14F-4D97-AF65-F5344CB8AC3E}">
        <p14:creationId xmlns:p14="http://schemas.microsoft.com/office/powerpoint/2010/main" val="179313063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Another source: file:///C:/Users/iveli/Downloads/Andrieu2003_Article_AnIntroductionToMCMCForMachine.pdf</a:t>
            </a:r>
          </a:p>
        </p:txBody>
      </p:sp>
      <p:sp>
        <p:nvSpPr>
          <p:cNvPr id="4" name="Slide Number Placeholder 3"/>
          <p:cNvSpPr>
            <a:spLocks noGrp="1"/>
          </p:cNvSpPr>
          <p:nvPr>
            <p:ph type="sldNum" sz="quarter" idx="5"/>
          </p:nvPr>
        </p:nvSpPr>
        <p:spPr/>
        <p:txBody>
          <a:bodyPr/>
          <a:lstStyle/>
          <a:p>
            <a:fld id="{5A9B2C62-FE30-453D-946B-754E9E42C845}" type="slidenum">
              <a:rPr lang="en-US" smtClean="0"/>
              <a:t>37</a:t>
            </a:fld>
            <a:endParaRPr lang="en-US"/>
          </a:p>
        </p:txBody>
      </p:sp>
    </p:spTree>
    <p:extLst>
      <p:ext uri="{BB962C8B-B14F-4D97-AF65-F5344CB8AC3E}">
        <p14:creationId xmlns:p14="http://schemas.microsoft.com/office/powerpoint/2010/main" val="242748472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A9B2C62-FE30-453D-946B-754E9E42C845}" type="slidenum">
              <a:rPr lang="en-US" smtClean="0"/>
              <a:t>38</a:t>
            </a:fld>
            <a:endParaRPr lang="en-US"/>
          </a:p>
        </p:txBody>
      </p:sp>
    </p:spTree>
    <p:extLst>
      <p:ext uri="{BB962C8B-B14F-4D97-AF65-F5344CB8AC3E}">
        <p14:creationId xmlns:p14="http://schemas.microsoft.com/office/powerpoint/2010/main" val="188992224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A9B2C62-FE30-453D-946B-754E9E42C845}" type="slidenum">
              <a:rPr lang="en-US" smtClean="0"/>
              <a:t>39</a:t>
            </a:fld>
            <a:endParaRPr lang="en-US"/>
          </a:p>
        </p:txBody>
      </p:sp>
    </p:spTree>
    <p:extLst>
      <p:ext uri="{BB962C8B-B14F-4D97-AF65-F5344CB8AC3E}">
        <p14:creationId xmlns:p14="http://schemas.microsoft.com/office/powerpoint/2010/main" val="408100520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A9B2C62-FE30-453D-946B-754E9E42C845}" type="slidenum">
              <a:rPr lang="en-US" smtClean="0"/>
              <a:t>40</a:t>
            </a:fld>
            <a:endParaRPr lang="en-US"/>
          </a:p>
        </p:txBody>
      </p:sp>
    </p:spTree>
    <p:extLst>
      <p:ext uri="{BB962C8B-B14F-4D97-AF65-F5344CB8AC3E}">
        <p14:creationId xmlns:p14="http://schemas.microsoft.com/office/powerpoint/2010/main" val="200262592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https://blog.stata.com/2016/11/15/introduction-to-bayesian-statistics-part-2-mcmc-and-the-metropolis-hastings-algorithm/</a:t>
            </a:r>
          </a:p>
        </p:txBody>
      </p:sp>
      <p:sp>
        <p:nvSpPr>
          <p:cNvPr id="4" name="Slide Number Placeholder 3"/>
          <p:cNvSpPr>
            <a:spLocks noGrp="1"/>
          </p:cNvSpPr>
          <p:nvPr>
            <p:ph type="sldNum" sz="quarter" idx="5"/>
          </p:nvPr>
        </p:nvSpPr>
        <p:spPr/>
        <p:txBody>
          <a:bodyPr/>
          <a:lstStyle/>
          <a:p>
            <a:fld id="{5A9B2C62-FE30-453D-946B-754E9E42C845}" type="slidenum">
              <a:rPr lang="en-US" smtClean="0"/>
              <a:t>42</a:t>
            </a:fld>
            <a:endParaRPr lang="en-US"/>
          </a:p>
        </p:txBody>
      </p:sp>
    </p:spTree>
    <p:extLst>
      <p:ext uri="{BB962C8B-B14F-4D97-AF65-F5344CB8AC3E}">
        <p14:creationId xmlns:p14="http://schemas.microsoft.com/office/powerpoint/2010/main" val="116189429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Notes explaining the MC, MCMC and M-H algorithm are taken from https://blog.stata.com/2016/11/15/introduction-to-bayesian-statistics-part-2-mcmc-and-the-metropolis-hastings-algorithm/ </a:t>
            </a:r>
          </a:p>
          <a:p>
            <a:endParaRPr lang="en-GB" dirty="0"/>
          </a:p>
          <a:p>
            <a:endParaRPr lang="en-GB" dirty="0"/>
          </a:p>
        </p:txBody>
      </p:sp>
      <p:sp>
        <p:nvSpPr>
          <p:cNvPr id="4" name="Slide Number Placeholder 3"/>
          <p:cNvSpPr>
            <a:spLocks noGrp="1"/>
          </p:cNvSpPr>
          <p:nvPr>
            <p:ph type="sldNum" sz="quarter" idx="5"/>
          </p:nvPr>
        </p:nvSpPr>
        <p:spPr/>
        <p:txBody>
          <a:bodyPr/>
          <a:lstStyle/>
          <a:p>
            <a:fld id="{5A9B2C62-FE30-453D-946B-754E9E42C845}" type="slidenum">
              <a:rPr lang="en-US" smtClean="0"/>
              <a:t>43</a:t>
            </a:fld>
            <a:endParaRPr lang="en-US"/>
          </a:p>
        </p:txBody>
      </p:sp>
    </p:spTree>
    <p:extLst>
      <p:ext uri="{BB962C8B-B14F-4D97-AF65-F5344CB8AC3E}">
        <p14:creationId xmlns:p14="http://schemas.microsoft.com/office/powerpoint/2010/main" val="300708466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https://blog.stata.com/2016/11/15/introduction-to-bayesian-statistics-part-2-mcmc-and-the-metropolis-hastings-algorithm/</a:t>
            </a:r>
          </a:p>
        </p:txBody>
      </p:sp>
      <p:sp>
        <p:nvSpPr>
          <p:cNvPr id="4" name="Slide Number Placeholder 3"/>
          <p:cNvSpPr>
            <a:spLocks noGrp="1"/>
          </p:cNvSpPr>
          <p:nvPr>
            <p:ph type="sldNum" sz="quarter" idx="5"/>
          </p:nvPr>
        </p:nvSpPr>
        <p:spPr/>
        <p:txBody>
          <a:bodyPr/>
          <a:lstStyle/>
          <a:p>
            <a:fld id="{5A9B2C62-FE30-453D-946B-754E9E42C845}" type="slidenum">
              <a:rPr lang="en-US" smtClean="0"/>
              <a:t>44</a:t>
            </a:fld>
            <a:endParaRPr lang="en-US"/>
          </a:p>
        </p:txBody>
      </p:sp>
    </p:spTree>
    <p:extLst>
      <p:ext uri="{BB962C8B-B14F-4D97-AF65-F5344CB8AC3E}">
        <p14:creationId xmlns:p14="http://schemas.microsoft.com/office/powerpoint/2010/main" val="42280781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https://blog.stata.com/2016/11/15/introduction-to-bayesian-statistics-part-2-mcmc-and-the-metropolis-hastings-algorithm/</a:t>
            </a:r>
          </a:p>
        </p:txBody>
      </p:sp>
      <p:sp>
        <p:nvSpPr>
          <p:cNvPr id="4" name="Slide Number Placeholder 3"/>
          <p:cNvSpPr>
            <a:spLocks noGrp="1"/>
          </p:cNvSpPr>
          <p:nvPr>
            <p:ph type="sldNum" sz="quarter" idx="5"/>
          </p:nvPr>
        </p:nvSpPr>
        <p:spPr/>
        <p:txBody>
          <a:bodyPr/>
          <a:lstStyle/>
          <a:p>
            <a:fld id="{5A9B2C62-FE30-453D-946B-754E9E42C845}" type="slidenum">
              <a:rPr lang="en-US" smtClean="0"/>
              <a:t>45</a:t>
            </a:fld>
            <a:endParaRPr lang="en-US"/>
          </a:p>
        </p:txBody>
      </p:sp>
    </p:spTree>
    <p:extLst>
      <p:ext uri="{BB962C8B-B14F-4D97-AF65-F5344CB8AC3E}">
        <p14:creationId xmlns:p14="http://schemas.microsoft.com/office/powerpoint/2010/main" val="37142609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Bayesian approach returns a posterior which is a </a:t>
            </a:r>
            <a:r>
              <a:rPr lang="en-GB" b="1" dirty="0"/>
              <a:t>distribution for the real value of theta, not a fixed value.</a:t>
            </a:r>
          </a:p>
        </p:txBody>
      </p:sp>
      <p:sp>
        <p:nvSpPr>
          <p:cNvPr id="4" name="Slide Number Placeholder 3"/>
          <p:cNvSpPr>
            <a:spLocks noGrp="1"/>
          </p:cNvSpPr>
          <p:nvPr>
            <p:ph type="sldNum" sz="quarter" idx="5"/>
          </p:nvPr>
        </p:nvSpPr>
        <p:spPr/>
        <p:txBody>
          <a:bodyPr/>
          <a:lstStyle/>
          <a:p>
            <a:fld id="{5A9B2C62-FE30-453D-946B-754E9E42C845}" type="slidenum">
              <a:rPr lang="en-US" smtClean="0"/>
              <a:t>6</a:t>
            </a:fld>
            <a:endParaRPr lang="en-US"/>
          </a:p>
        </p:txBody>
      </p:sp>
    </p:spTree>
    <p:extLst>
      <p:ext uri="{BB962C8B-B14F-4D97-AF65-F5344CB8AC3E}">
        <p14:creationId xmlns:p14="http://schemas.microsoft.com/office/powerpoint/2010/main" val="303613380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https://blog.stata.com/2016/11/15/introduction-to-bayesian-statistics-part-2-mcmc-and-the-metropolis-hastings-algorithm/</a:t>
            </a:r>
          </a:p>
        </p:txBody>
      </p:sp>
      <p:sp>
        <p:nvSpPr>
          <p:cNvPr id="4" name="Slide Number Placeholder 3"/>
          <p:cNvSpPr>
            <a:spLocks noGrp="1"/>
          </p:cNvSpPr>
          <p:nvPr>
            <p:ph type="sldNum" sz="quarter" idx="5"/>
          </p:nvPr>
        </p:nvSpPr>
        <p:spPr/>
        <p:txBody>
          <a:bodyPr/>
          <a:lstStyle/>
          <a:p>
            <a:fld id="{5A9B2C62-FE30-453D-946B-754E9E42C845}" type="slidenum">
              <a:rPr lang="en-US" smtClean="0"/>
              <a:t>46</a:t>
            </a:fld>
            <a:endParaRPr lang="en-US"/>
          </a:p>
        </p:txBody>
      </p:sp>
    </p:spTree>
    <p:extLst>
      <p:ext uri="{BB962C8B-B14F-4D97-AF65-F5344CB8AC3E}">
        <p14:creationId xmlns:p14="http://schemas.microsoft.com/office/powerpoint/2010/main" val="18825876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https://blog.stata.com/2016/11/15/introduction-to-bayesian-statistics-part-2-mcmc-and-the-metropolis-hastings-algorithm/</a:t>
            </a:r>
          </a:p>
        </p:txBody>
      </p:sp>
      <p:sp>
        <p:nvSpPr>
          <p:cNvPr id="4" name="Slide Number Placeholder 3"/>
          <p:cNvSpPr>
            <a:spLocks noGrp="1"/>
          </p:cNvSpPr>
          <p:nvPr>
            <p:ph type="sldNum" sz="quarter" idx="5"/>
          </p:nvPr>
        </p:nvSpPr>
        <p:spPr/>
        <p:txBody>
          <a:bodyPr/>
          <a:lstStyle/>
          <a:p>
            <a:fld id="{5A9B2C62-FE30-453D-946B-754E9E42C845}" type="slidenum">
              <a:rPr lang="en-US" smtClean="0"/>
              <a:t>47</a:t>
            </a:fld>
            <a:endParaRPr lang="en-US"/>
          </a:p>
        </p:txBody>
      </p:sp>
    </p:spTree>
    <p:extLst>
      <p:ext uri="{BB962C8B-B14F-4D97-AF65-F5344CB8AC3E}">
        <p14:creationId xmlns:p14="http://schemas.microsoft.com/office/powerpoint/2010/main" val="109174120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https://blog.stata.com/2016/11/15/introduction-to-bayesian-statistics-part-2-mcmc-and-the-metropolis-hastings-algorithm/</a:t>
            </a:r>
          </a:p>
        </p:txBody>
      </p:sp>
      <p:sp>
        <p:nvSpPr>
          <p:cNvPr id="4" name="Slide Number Placeholder 3"/>
          <p:cNvSpPr>
            <a:spLocks noGrp="1"/>
          </p:cNvSpPr>
          <p:nvPr>
            <p:ph type="sldNum" sz="quarter" idx="5"/>
          </p:nvPr>
        </p:nvSpPr>
        <p:spPr/>
        <p:txBody>
          <a:bodyPr/>
          <a:lstStyle/>
          <a:p>
            <a:fld id="{5A9B2C62-FE30-453D-946B-754E9E42C845}" type="slidenum">
              <a:rPr lang="en-US" smtClean="0"/>
              <a:t>48</a:t>
            </a:fld>
            <a:endParaRPr lang="en-US"/>
          </a:p>
        </p:txBody>
      </p:sp>
    </p:spTree>
    <p:extLst>
      <p:ext uri="{BB962C8B-B14F-4D97-AF65-F5344CB8AC3E}">
        <p14:creationId xmlns:p14="http://schemas.microsoft.com/office/powerpoint/2010/main" val="204105163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https://blog.stata.com/2016/11/15/introduction-to-bayesian-statistics-part-2-mcmc-and-the-metropolis-hastings-algorithm/</a:t>
            </a:r>
          </a:p>
        </p:txBody>
      </p:sp>
      <p:sp>
        <p:nvSpPr>
          <p:cNvPr id="4" name="Slide Number Placeholder 3"/>
          <p:cNvSpPr>
            <a:spLocks noGrp="1"/>
          </p:cNvSpPr>
          <p:nvPr>
            <p:ph type="sldNum" sz="quarter" idx="5"/>
          </p:nvPr>
        </p:nvSpPr>
        <p:spPr/>
        <p:txBody>
          <a:bodyPr/>
          <a:lstStyle/>
          <a:p>
            <a:fld id="{5A9B2C62-FE30-453D-946B-754E9E42C845}" type="slidenum">
              <a:rPr lang="en-US" smtClean="0"/>
              <a:t>49</a:t>
            </a:fld>
            <a:endParaRPr lang="en-US"/>
          </a:p>
        </p:txBody>
      </p:sp>
    </p:spTree>
    <p:extLst>
      <p:ext uri="{BB962C8B-B14F-4D97-AF65-F5344CB8AC3E}">
        <p14:creationId xmlns:p14="http://schemas.microsoft.com/office/powerpoint/2010/main" val="194895074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https://blog.stata.com/2016/11/15/introduction-to-bayesian-statistics-part-2-mcmc-and-the-metropolis-hastings-algorithm/</a:t>
            </a:r>
          </a:p>
        </p:txBody>
      </p:sp>
      <p:sp>
        <p:nvSpPr>
          <p:cNvPr id="4" name="Slide Number Placeholder 3"/>
          <p:cNvSpPr>
            <a:spLocks noGrp="1"/>
          </p:cNvSpPr>
          <p:nvPr>
            <p:ph type="sldNum" sz="quarter" idx="5"/>
          </p:nvPr>
        </p:nvSpPr>
        <p:spPr/>
        <p:txBody>
          <a:bodyPr/>
          <a:lstStyle/>
          <a:p>
            <a:fld id="{5A9B2C62-FE30-453D-946B-754E9E42C845}" type="slidenum">
              <a:rPr lang="en-US" smtClean="0"/>
              <a:t>50</a:t>
            </a:fld>
            <a:endParaRPr lang="en-US"/>
          </a:p>
        </p:txBody>
      </p:sp>
    </p:spTree>
    <p:extLst>
      <p:ext uri="{BB962C8B-B14F-4D97-AF65-F5344CB8AC3E}">
        <p14:creationId xmlns:p14="http://schemas.microsoft.com/office/powerpoint/2010/main" val="208063218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https://blog.stata.com/2016/11/15/introduction-to-bayesian-statistics-part-2-mcmc-and-the-metropolis-hastings-algorithm/</a:t>
            </a:r>
          </a:p>
        </p:txBody>
      </p:sp>
      <p:sp>
        <p:nvSpPr>
          <p:cNvPr id="4" name="Slide Number Placeholder 3"/>
          <p:cNvSpPr>
            <a:spLocks noGrp="1"/>
          </p:cNvSpPr>
          <p:nvPr>
            <p:ph type="sldNum" sz="quarter" idx="5"/>
          </p:nvPr>
        </p:nvSpPr>
        <p:spPr/>
        <p:txBody>
          <a:bodyPr/>
          <a:lstStyle/>
          <a:p>
            <a:fld id="{5A9B2C62-FE30-453D-946B-754E9E42C845}" type="slidenum">
              <a:rPr lang="en-US" smtClean="0"/>
              <a:t>51</a:t>
            </a:fld>
            <a:endParaRPr lang="en-US"/>
          </a:p>
        </p:txBody>
      </p:sp>
    </p:spTree>
    <p:extLst>
      <p:ext uri="{BB962C8B-B14F-4D97-AF65-F5344CB8AC3E}">
        <p14:creationId xmlns:p14="http://schemas.microsoft.com/office/powerpoint/2010/main" val="16829844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We could then use our sample to </a:t>
            </a:r>
            <a:r>
              <a:rPr lang="en-GB" sz="1200" b="1" i="0" kern="1200" dirty="0">
                <a:solidFill>
                  <a:schemeClr val="tx1"/>
                </a:solidFill>
                <a:effectLst/>
                <a:latin typeface="+mn-lt"/>
                <a:ea typeface="+mn-ea"/>
                <a:cs typeface="+mn-cs"/>
              </a:rPr>
              <a:t>calculate the mean or median of the posterior distribution</a:t>
            </a:r>
            <a:r>
              <a:rPr lang="en-GB" sz="1200" b="0" i="0" kern="1200" dirty="0">
                <a:solidFill>
                  <a:schemeClr val="tx1"/>
                </a:solidFill>
                <a:effectLst/>
                <a:latin typeface="+mn-lt"/>
                <a:ea typeface="+mn-ea"/>
                <a:cs typeface="+mn-cs"/>
              </a:rPr>
              <a:t>, a </a:t>
            </a:r>
            <a:r>
              <a:rPr lang="en-GB" sz="1200" b="1" i="0" kern="1200" dirty="0">
                <a:solidFill>
                  <a:schemeClr val="tx1"/>
                </a:solidFill>
                <a:effectLst/>
                <a:latin typeface="+mn-lt"/>
                <a:ea typeface="+mn-ea"/>
                <a:cs typeface="+mn-cs"/>
              </a:rPr>
              <a:t>95% credible interval</a:t>
            </a:r>
            <a:r>
              <a:rPr lang="en-GB" sz="1200" b="0" i="0" kern="1200" dirty="0">
                <a:solidFill>
                  <a:schemeClr val="tx1"/>
                </a:solidFill>
                <a:effectLst/>
                <a:latin typeface="+mn-lt"/>
                <a:ea typeface="+mn-ea"/>
                <a:cs typeface="+mn-cs"/>
              </a:rPr>
              <a:t>, or the probability that </a:t>
            </a:r>
            <a:r>
              <a:rPr lang="en-GB" sz="1200" b="0" i="0" u="none" strike="noStrike" kern="1200" dirty="0">
                <a:solidFill>
                  <a:schemeClr val="tx1"/>
                </a:solidFill>
                <a:effectLst/>
                <a:latin typeface="+mn-lt"/>
                <a:ea typeface="+mn-ea"/>
                <a:cs typeface="+mn-cs"/>
              </a:rPr>
              <a:t>θ</a:t>
            </a:r>
            <a:r>
              <a:rPr lang="en-GB" sz="1200" b="0" i="0" kern="1200" dirty="0">
                <a:solidFill>
                  <a:schemeClr val="tx1"/>
                </a:solidFill>
                <a:effectLst/>
                <a:latin typeface="+mn-lt"/>
                <a:ea typeface="+mn-ea"/>
                <a:cs typeface="+mn-cs"/>
              </a:rPr>
              <a:t> falls within an arbitrary interval.</a:t>
            </a:r>
            <a:endParaRPr lang="en-GB" dirty="0"/>
          </a:p>
        </p:txBody>
      </p:sp>
      <p:sp>
        <p:nvSpPr>
          <p:cNvPr id="4" name="Slide Number Placeholder 3"/>
          <p:cNvSpPr>
            <a:spLocks noGrp="1"/>
          </p:cNvSpPr>
          <p:nvPr>
            <p:ph type="sldNum" sz="quarter" idx="5"/>
          </p:nvPr>
        </p:nvSpPr>
        <p:spPr/>
        <p:txBody>
          <a:bodyPr/>
          <a:lstStyle/>
          <a:p>
            <a:fld id="{5A9B2C62-FE30-453D-946B-754E9E42C845}" type="slidenum">
              <a:rPr lang="en-US" smtClean="0"/>
              <a:t>52</a:t>
            </a:fld>
            <a:endParaRPr lang="en-US"/>
          </a:p>
        </p:txBody>
      </p:sp>
    </p:spTree>
    <p:extLst>
      <p:ext uri="{BB962C8B-B14F-4D97-AF65-F5344CB8AC3E}">
        <p14:creationId xmlns:p14="http://schemas.microsoft.com/office/powerpoint/2010/main" val="102691294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https://arxiv.org/pdf/q-bio/0505002.pdf</a:t>
            </a:r>
          </a:p>
        </p:txBody>
      </p:sp>
      <p:sp>
        <p:nvSpPr>
          <p:cNvPr id="4" name="Slide Number Placeholder 3"/>
          <p:cNvSpPr>
            <a:spLocks noGrp="1"/>
          </p:cNvSpPr>
          <p:nvPr>
            <p:ph type="sldNum" sz="quarter" idx="5"/>
          </p:nvPr>
        </p:nvSpPr>
        <p:spPr/>
        <p:txBody>
          <a:bodyPr/>
          <a:lstStyle/>
          <a:p>
            <a:fld id="{5A9B2C62-FE30-453D-946B-754E9E42C845}" type="slidenum">
              <a:rPr lang="en-US" smtClean="0"/>
              <a:t>53</a:t>
            </a:fld>
            <a:endParaRPr lang="en-US"/>
          </a:p>
        </p:txBody>
      </p:sp>
    </p:spTree>
    <p:extLst>
      <p:ext uri="{BB962C8B-B14F-4D97-AF65-F5344CB8AC3E}">
        <p14:creationId xmlns:p14="http://schemas.microsoft.com/office/powerpoint/2010/main" val="227483400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k-means clustering tries to group similar kinds of items in form of clusters. It finds the similarity between the items and groups them into the clusters</a:t>
            </a:r>
          </a:p>
          <a:p>
            <a:endParaRPr lang="en-GB"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Resource: https://realpython.com/k-means-clustering-python/ </a:t>
            </a:r>
            <a:endParaRPr lang="en-GB" dirty="0"/>
          </a:p>
        </p:txBody>
      </p:sp>
      <p:sp>
        <p:nvSpPr>
          <p:cNvPr id="4" name="Slide Number Placeholder 3"/>
          <p:cNvSpPr>
            <a:spLocks noGrp="1"/>
          </p:cNvSpPr>
          <p:nvPr>
            <p:ph type="sldNum" sz="quarter" idx="5"/>
          </p:nvPr>
        </p:nvSpPr>
        <p:spPr/>
        <p:txBody>
          <a:bodyPr/>
          <a:lstStyle/>
          <a:p>
            <a:fld id="{5A9B2C62-FE30-453D-946B-754E9E42C845}" type="slidenum">
              <a:rPr lang="en-US" smtClean="0"/>
              <a:t>54</a:t>
            </a:fld>
            <a:endParaRPr lang="en-US"/>
          </a:p>
        </p:txBody>
      </p:sp>
    </p:spTree>
    <p:extLst>
      <p:ext uri="{BB962C8B-B14F-4D97-AF65-F5344CB8AC3E}">
        <p14:creationId xmlns:p14="http://schemas.microsoft.com/office/powerpoint/2010/main" val="413672550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A9B2C62-FE30-453D-946B-754E9E42C845}" type="slidenum">
              <a:rPr lang="en-US" smtClean="0"/>
              <a:t>55</a:t>
            </a:fld>
            <a:endParaRPr lang="en-US"/>
          </a:p>
        </p:txBody>
      </p:sp>
    </p:spTree>
    <p:extLst>
      <p:ext uri="{BB962C8B-B14F-4D97-AF65-F5344CB8AC3E}">
        <p14:creationId xmlns:p14="http://schemas.microsoft.com/office/powerpoint/2010/main" val="24545672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See https://juanitorduz.github.io/intro_pymc3/</a:t>
            </a:r>
          </a:p>
        </p:txBody>
      </p:sp>
      <p:sp>
        <p:nvSpPr>
          <p:cNvPr id="4" name="Slide Number Placeholder 3"/>
          <p:cNvSpPr>
            <a:spLocks noGrp="1"/>
          </p:cNvSpPr>
          <p:nvPr>
            <p:ph type="sldNum" sz="quarter" idx="5"/>
          </p:nvPr>
        </p:nvSpPr>
        <p:spPr/>
        <p:txBody>
          <a:bodyPr/>
          <a:lstStyle/>
          <a:p>
            <a:fld id="{5A9B2C62-FE30-453D-946B-754E9E42C845}" type="slidenum">
              <a:rPr lang="en-US" smtClean="0"/>
              <a:t>7</a:t>
            </a:fld>
            <a:endParaRPr lang="en-US"/>
          </a:p>
        </p:txBody>
      </p:sp>
    </p:spTree>
    <p:extLst>
      <p:ext uri="{BB962C8B-B14F-4D97-AF65-F5344CB8AC3E}">
        <p14:creationId xmlns:p14="http://schemas.microsoft.com/office/powerpoint/2010/main" val="24831561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A9B2C62-FE30-453D-946B-754E9E42C845}" type="slidenum">
              <a:rPr lang="en-US" smtClean="0"/>
              <a:t>8</a:t>
            </a:fld>
            <a:endParaRPr lang="en-US"/>
          </a:p>
        </p:txBody>
      </p:sp>
    </p:spTree>
    <p:extLst>
      <p:ext uri="{BB962C8B-B14F-4D97-AF65-F5344CB8AC3E}">
        <p14:creationId xmlns:p14="http://schemas.microsoft.com/office/powerpoint/2010/main" val="27259501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Essentially the difference between the two ways of Inferencing, is the way we define probability. The main questions is “What is probability” and everything else is derived from there.</a:t>
            </a:r>
          </a:p>
          <a:p>
            <a:r>
              <a:rPr lang="en-GB" dirty="0"/>
              <a:t>What is probability?</a:t>
            </a:r>
          </a:p>
          <a:p>
            <a:r>
              <a:rPr lang="en-GB" dirty="0"/>
              <a:t>For a frequentist, a probability is something that is related to the frequencies of repeated events. If we say there is a 50/50 chance that a coin toss will land heads or tails, the reason we know that is because if we toss the coin over and over, 1000 times, somewhere around half of those will be heads and the other tails.</a:t>
            </a:r>
          </a:p>
          <a:p>
            <a:endParaRPr lang="en-GB" dirty="0"/>
          </a:p>
          <a:p>
            <a:r>
              <a:rPr lang="en-GB" dirty="0"/>
              <a:t>For a Bayesian, the probability is fundamentally related to our own certainty or uncertainty of events. When I say that I am 50% sure that this coin will land heads, as a Bayesian, it is not because I have sat there and tossed the coin 1000 times. But it is because I have somehow assigned some kind of probability to define that uncertainty of my knowledge. –it’s a 50/50 chance.</a:t>
            </a:r>
          </a:p>
          <a:p>
            <a:endParaRPr lang="en-GB" dirty="0"/>
          </a:p>
          <a:p>
            <a:endParaRPr lang="en-GB" dirty="0"/>
          </a:p>
          <a:p>
            <a:r>
              <a:rPr lang="en-GB" dirty="0"/>
              <a:t>https://juanitorduz.github.io/intro_pymc3/</a:t>
            </a:r>
          </a:p>
        </p:txBody>
      </p:sp>
      <p:sp>
        <p:nvSpPr>
          <p:cNvPr id="4" name="Slide Number Placeholder 3"/>
          <p:cNvSpPr>
            <a:spLocks noGrp="1"/>
          </p:cNvSpPr>
          <p:nvPr>
            <p:ph type="sldNum" sz="quarter" idx="5"/>
          </p:nvPr>
        </p:nvSpPr>
        <p:spPr/>
        <p:txBody>
          <a:bodyPr/>
          <a:lstStyle/>
          <a:p>
            <a:fld id="{5A9B2C62-FE30-453D-946B-754E9E42C845}" type="slidenum">
              <a:rPr lang="en-US" smtClean="0"/>
              <a:t>9</a:t>
            </a:fld>
            <a:endParaRPr lang="en-US"/>
          </a:p>
        </p:txBody>
      </p:sp>
    </p:spTree>
    <p:extLst>
      <p:ext uri="{BB962C8B-B14F-4D97-AF65-F5344CB8AC3E}">
        <p14:creationId xmlns:p14="http://schemas.microsoft.com/office/powerpoint/2010/main" val="35957393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Essentially the difference between the two ways of Inferencing, is the way we define probability. The main questions is “What is probability” and everything else is derived from there.</a:t>
            </a:r>
          </a:p>
          <a:p>
            <a:r>
              <a:rPr lang="en-GB" dirty="0"/>
              <a:t>What is probability?</a:t>
            </a:r>
          </a:p>
          <a:p>
            <a:r>
              <a:rPr lang="en-GB" dirty="0"/>
              <a:t>For a frequentist, a probability is something that is related to the frequencies of repeated events. If we say there is a 50/50 chance that a coin toss will land heads or tails, the reason we know that is because if we toss the coin over and over, 1000 times, somewhere around half of those will be heads and the other tails.</a:t>
            </a:r>
          </a:p>
          <a:p>
            <a:endParaRPr lang="en-GB" dirty="0"/>
          </a:p>
          <a:p>
            <a:r>
              <a:rPr lang="en-GB" dirty="0"/>
              <a:t>For a Bayesian, the probability is fundamentally related to our own certainty or uncertainty of events. When I say that I am 50% sure that this coin will land heads, as a Bayesian, it is not because I have sat there and tossed the coin 1000 times. But it is because I have somehow assigned some kind of probability to define that uncertainty of my knowledge. –it’s a 50/50 chance.</a:t>
            </a:r>
          </a:p>
          <a:p>
            <a:endParaRPr lang="en-GB" dirty="0"/>
          </a:p>
          <a:p>
            <a:endParaRPr lang="en-GB" dirty="0"/>
          </a:p>
          <a:p>
            <a:r>
              <a:rPr lang="en-GB" dirty="0"/>
              <a:t>https://juanitorduz.github.io/intro_pymc3/</a:t>
            </a:r>
          </a:p>
        </p:txBody>
      </p:sp>
      <p:sp>
        <p:nvSpPr>
          <p:cNvPr id="4" name="Slide Number Placeholder 3"/>
          <p:cNvSpPr>
            <a:spLocks noGrp="1"/>
          </p:cNvSpPr>
          <p:nvPr>
            <p:ph type="sldNum" sz="quarter" idx="5"/>
          </p:nvPr>
        </p:nvSpPr>
        <p:spPr/>
        <p:txBody>
          <a:bodyPr/>
          <a:lstStyle/>
          <a:p>
            <a:fld id="{5A9B2C62-FE30-453D-946B-754E9E42C845}" type="slidenum">
              <a:rPr lang="en-US" smtClean="0"/>
              <a:t>10</a:t>
            </a:fld>
            <a:endParaRPr lang="en-US"/>
          </a:p>
        </p:txBody>
      </p:sp>
    </p:spTree>
    <p:extLst>
      <p:ext uri="{BB962C8B-B14F-4D97-AF65-F5344CB8AC3E}">
        <p14:creationId xmlns:p14="http://schemas.microsoft.com/office/powerpoint/2010/main" val="39167388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A9B2C62-FE30-453D-946B-754E9E42C845}" type="slidenum">
              <a:rPr lang="en-US" smtClean="0"/>
              <a:t>11</a:t>
            </a:fld>
            <a:endParaRPr lang="en-US"/>
          </a:p>
        </p:txBody>
      </p:sp>
    </p:spTree>
    <p:extLst>
      <p:ext uri="{BB962C8B-B14F-4D97-AF65-F5344CB8AC3E}">
        <p14:creationId xmlns:p14="http://schemas.microsoft.com/office/powerpoint/2010/main" val="12999281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bg>
      <p:bgPr>
        <a:solidFill>
          <a:schemeClr val="accent2"/>
        </a:solidFill>
        <a:effectLst/>
      </p:bgPr>
    </p:bg>
    <p:spTree>
      <p:nvGrpSpPr>
        <p:cNvPr id="1" name=""/>
        <p:cNvGrpSpPr/>
        <p:nvPr/>
      </p:nvGrpSpPr>
      <p:grpSpPr>
        <a:xfrm>
          <a:off x="0" y="0"/>
          <a:ext cx="0" cy="0"/>
          <a:chOff x="0" y="0"/>
          <a:chExt cx="0" cy="0"/>
        </a:xfrm>
      </p:grpSpPr>
      <p:sp>
        <p:nvSpPr>
          <p:cNvPr id="12" name="Text Placeholder 21">
            <a:extLst>
              <a:ext uri="{FF2B5EF4-FFF2-40B4-BE49-F238E27FC236}">
                <a16:creationId xmlns:a16="http://schemas.microsoft.com/office/drawing/2014/main" id="{F2964EA8-200F-47C5-90C2-1DBA3D6D7CDB}"/>
              </a:ext>
            </a:extLst>
          </p:cNvPr>
          <p:cNvSpPr>
            <a:spLocks noGrp="1"/>
          </p:cNvSpPr>
          <p:nvPr>
            <p:ph type="body" sz="quarter" idx="12"/>
          </p:nvPr>
        </p:nvSpPr>
        <p:spPr>
          <a:xfrm>
            <a:off x="1028700" y="5078187"/>
            <a:ext cx="3222058" cy="964620"/>
          </a:xfrm>
        </p:spPr>
        <p:txBody>
          <a:bodyPr>
            <a:noAutofit/>
          </a:bodyPr>
          <a:lstStyle>
            <a:lvl1pPr marL="0" indent="0">
              <a:buNone/>
              <a:defRPr sz="1400">
                <a:solidFill>
                  <a:schemeClr val="accent2">
                    <a:lumMod val="50000"/>
                  </a:schemeClr>
                </a:solidFill>
              </a:defRPr>
            </a:lvl1pPr>
            <a:lvl2pPr marL="457200" indent="0">
              <a:buNone/>
              <a:defRPr sz="1400">
                <a:solidFill>
                  <a:schemeClr val="bg2">
                    <a:lumMod val="50000"/>
                  </a:schemeClr>
                </a:solidFill>
              </a:defRPr>
            </a:lvl2pPr>
            <a:lvl3pPr marL="914400" indent="0">
              <a:buNone/>
              <a:defRPr sz="1400">
                <a:solidFill>
                  <a:schemeClr val="bg2">
                    <a:lumMod val="50000"/>
                  </a:schemeClr>
                </a:solidFill>
              </a:defRPr>
            </a:lvl3pPr>
            <a:lvl4pPr marL="1371600" indent="0">
              <a:buNone/>
              <a:defRPr sz="1400">
                <a:solidFill>
                  <a:schemeClr val="bg2">
                    <a:lumMod val="50000"/>
                  </a:schemeClr>
                </a:solidFill>
              </a:defRPr>
            </a:lvl4pPr>
            <a:lvl5pPr marL="1828800" indent="0">
              <a:buNone/>
              <a:defRPr sz="1400">
                <a:solidFill>
                  <a:schemeClr val="bg2">
                    <a:lumMod val="50000"/>
                  </a:schemeClr>
                </a:solidFill>
              </a:defRPr>
            </a:lvl5pPr>
          </a:lstStyle>
          <a:p>
            <a:pPr lvl="0"/>
            <a:r>
              <a:rPr lang="en-US"/>
              <a:t>Click to edit Master text styles</a:t>
            </a:r>
          </a:p>
        </p:txBody>
      </p:sp>
      <p:sp>
        <p:nvSpPr>
          <p:cNvPr id="13" name="Picture Placeholder 19">
            <a:extLst>
              <a:ext uri="{FF2B5EF4-FFF2-40B4-BE49-F238E27FC236}">
                <a16:creationId xmlns:a16="http://schemas.microsoft.com/office/drawing/2014/main" id="{7878E298-5074-4E51-993E-34931A897F12}"/>
              </a:ext>
            </a:extLst>
          </p:cNvPr>
          <p:cNvSpPr>
            <a:spLocks noGrp="1"/>
          </p:cNvSpPr>
          <p:nvPr>
            <p:ph type="pic" sz="quarter" idx="11"/>
          </p:nvPr>
        </p:nvSpPr>
        <p:spPr>
          <a:xfrm>
            <a:off x="6221413" y="0"/>
            <a:ext cx="4941887" cy="5726113"/>
          </a:xfrm>
        </p:spPr>
        <p:txBody>
          <a:bodyPr/>
          <a:lstStyle/>
          <a:p>
            <a:r>
              <a:rPr lang="en-US"/>
              <a:t>Click icon to add picture</a:t>
            </a:r>
            <a:endParaRPr lang="en-US" dirty="0"/>
          </a:p>
        </p:txBody>
      </p:sp>
      <p:cxnSp>
        <p:nvCxnSpPr>
          <p:cNvPr id="15" name="Straight Connector 14">
            <a:extLst>
              <a:ext uri="{FF2B5EF4-FFF2-40B4-BE49-F238E27FC236}">
                <a16:creationId xmlns:a16="http://schemas.microsoft.com/office/drawing/2014/main" id="{42D26D0E-18C6-4DB1-B3A5-75E29BD65B17}"/>
              </a:ext>
            </a:extLst>
          </p:cNvPr>
          <p:cNvCxnSpPr>
            <a:cxnSpLocks/>
          </p:cNvCxnSpPr>
          <p:nvPr userDrawn="1"/>
        </p:nvCxnSpPr>
        <p:spPr>
          <a:xfrm>
            <a:off x="1028700" y="457211"/>
            <a:ext cx="1142999" cy="0"/>
          </a:xfrm>
          <a:prstGeom prst="line">
            <a:avLst/>
          </a:prstGeom>
          <a:noFill/>
          <a:ln w="15875" cap="flat" cmpd="sng" algn="ctr">
            <a:solidFill>
              <a:schemeClr val="accent2">
                <a:lumMod val="50000"/>
              </a:schemeClr>
            </a:solidFill>
            <a:prstDash val="solid"/>
            <a:miter lim="800000"/>
          </a:ln>
          <a:effectLst/>
        </p:spPr>
      </p:cxnSp>
      <p:sp>
        <p:nvSpPr>
          <p:cNvPr id="2" name="Title 1">
            <a:extLst>
              <a:ext uri="{FF2B5EF4-FFF2-40B4-BE49-F238E27FC236}">
                <a16:creationId xmlns:a16="http://schemas.microsoft.com/office/drawing/2014/main" id="{3989B90B-5C3C-4760-9360-5AE10BF87B9D}"/>
              </a:ext>
            </a:extLst>
          </p:cNvPr>
          <p:cNvSpPr>
            <a:spLocks noGrp="1"/>
          </p:cNvSpPr>
          <p:nvPr>
            <p:ph type="title"/>
          </p:nvPr>
        </p:nvSpPr>
        <p:spPr>
          <a:xfrm>
            <a:off x="914513" y="876299"/>
            <a:ext cx="5181486" cy="2242441"/>
          </a:xfrm>
        </p:spPr>
        <p:txBody>
          <a:bodyPr vert="horz" lIns="91440" tIns="45720" rIns="91440" bIns="45720" rtlCol="0" anchor="t">
            <a:normAutofit/>
          </a:bodyPr>
          <a:lstStyle>
            <a:lvl1pPr>
              <a:lnSpc>
                <a:spcPct val="90000"/>
              </a:lnSpc>
              <a:defRPr lang="en-US" sz="7200">
                <a:solidFill>
                  <a:schemeClr val="accent2">
                    <a:lumMod val="50000"/>
                  </a:schemeClr>
                </a:solidFill>
                <a:ea typeface="+mn-ea"/>
                <a:cs typeface="+mn-cs"/>
              </a:defRPr>
            </a:lvl1pPr>
          </a:lstStyle>
          <a:p>
            <a:pPr marL="0" lvl="0" indent="0">
              <a:lnSpc>
                <a:spcPts val="6500"/>
              </a:lnSpc>
              <a:spcBef>
                <a:spcPts val="1000"/>
              </a:spcBef>
              <a:buFont typeface="Arial" panose="020B0604020202020204" pitchFamily="34" charset="0"/>
            </a:pPr>
            <a:r>
              <a:rPr lang="en-US"/>
              <a:t>Click to edit Master title style</a:t>
            </a:r>
            <a:endParaRPr lang="en-US" dirty="0"/>
          </a:p>
        </p:txBody>
      </p:sp>
    </p:spTree>
    <p:extLst>
      <p:ext uri="{BB962C8B-B14F-4D97-AF65-F5344CB8AC3E}">
        <p14:creationId xmlns:p14="http://schemas.microsoft.com/office/powerpoint/2010/main" val="2916498579"/>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3 Column">
    <p:bg>
      <p:bgPr>
        <a:solidFill>
          <a:schemeClr val="accent1"/>
        </a:solidFill>
        <a:effectLst/>
      </p:bgPr>
    </p:bg>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0337C3D7-7DDB-42A8-901A-EC153DD27458}"/>
              </a:ext>
            </a:extLst>
          </p:cNvPr>
          <p:cNvSpPr>
            <a:spLocks noGrp="1"/>
          </p:cNvSpPr>
          <p:nvPr>
            <p:ph type="pic" sz="quarter" idx="10"/>
          </p:nvPr>
        </p:nvSpPr>
        <p:spPr>
          <a:xfrm>
            <a:off x="6210300" y="0"/>
            <a:ext cx="4953000" cy="3302000"/>
          </a:xfrm>
        </p:spPr>
        <p:txBody>
          <a:bodyPr/>
          <a:lstStyle/>
          <a:p>
            <a:r>
              <a:rPr lang="en-US"/>
              <a:t>Click icon to add picture</a:t>
            </a:r>
          </a:p>
        </p:txBody>
      </p:sp>
      <p:sp>
        <p:nvSpPr>
          <p:cNvPr id="10" name="Content Placeholder 2">
            <a:extLst>
              <a:ext uri="{FF2B5EF4-FFF2-40B4-BE49-F238E27FC236}">
                <a16:creationId xmlns:a16="http://schemas.microsoft.com/office/drawing/2014/main" id="{27B95226-A076-4D55-B408-1389A2F8C7A0}"/>
              </a:ext>
            </a:extLst>
          </p:cNvPr>
          <p:cNvSpPr>
            <a:spLocks noGrp="1"/>
          </p:cNvSpPr>
          <p:nvPr>
            <p:ph idx="4294967295" hasCustomPrompt="1"/>
          </p:nvPr>
        </p:nvSpPr>
        <p:spPr>
          <a:xfrm>
            <a:off x="1028700" y="3556002"/>
            <a:ext cx="3108960" cy="2286000"/>
          </a:xfrm>
        </p:spPr>
        <p:txBody>
          <a:bodyPr>
            <a:normAutofit/>
          </a:bodyPr>
          <a:lstStyle>
            <a:lvl1pPr>
              <a:defRPr>
                <a:solidFill>
                  <a:schemeClr val="accent2">
                    <a:lumMod val="50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C0C9C2">
                    <a:lumMod val="50000"/>
                  </a:srgbClr>
                </a:solidFill>
                <a:effectLst/>
                <a:uLnTx/>
                <a:uFillTx/>
                <a:latin typeface="Biome Light" panose="020B0303030204020804" pitchFamily="34" charset="0"/>
                <a:ea typeface="+mn-ea"/>
                <a:cs typeface="Biome Light" panose="020B0303030204020804" pitchFamily="34" charset="0"/>
              </a:rPr>
              <a:t>Insert text</a:t>
            </a:r>
            <a:endParaRPr lang="en-US" sz="1400" dirty="0">
              <a:solidFill>
                <a:srgbClr val="C0C9C2">
                  <a:lumMod val="50000"/>
                </a:srgbClr>
              </a:solidFill>
              <a:latin typeface="Biome Light" panose="020B0303030204020804" pitchFamily="34" charset="0"/>
              <a:cs typeface="Biome Light" panose="020B03030302040208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C0C9C2">
                  <a:lumMod val="50000"/>
                </a:srgbClr>
              </a:solidFill>
              <a:effectLst/>
              <a:uLnTx/>
              <a:uFillTx/>
              <a:latin typeface="Biome Light" panose="020B0303030204020804" pitchFamily="34" charset="0"/>
              <a:ea typeface="+mn-ea"/>
              <a:cs typeface="Biome Light" panose="020B03030302040208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C0C9C2">
                  <a:lumMod val="50000"/>
                </a:srgbClr>
              </a:solidFill>
              <a:effectLst/>
              <a:uLnTx/>
              <a:uFillTx/>
              <a:latin typeface="Biome Light" panose="020B0303030204020804" pitchFamily="34" charset="0"/>
              <a:ea typeface="+mn-ea"/>
              <a:cs typeface="Biome Light" panose="020B0303030204020804" pitchFamily="34" charset="0"/>
            </a:endParaRPr>
          </a:p>
          <a:p>
            <a:endParaRPr lang="en-US" sz="1600" dirty="0">
              <a:solidFill>
                <a:schemeClr val="tx2">
                  <a:lumMod val="50000"/>
                </a:schemeClr>
              </a:solidFill>
              <a:latin typeface="Biome Light" panose="020B0303030204020804" pitchFamily="34" charset="0"/>
              <a:cs typeface="Biome Light" panose="020B0303030204020804" pitchFamily="34" charset="0"/>
            </a:endParaRPr>
          </a:p>
        </p:txBody>
      </p:sp>
      <p:sp>
        <p:nvSpPr>
          <p:cNvPr id="14" name="Content Placeholder 2">
            <a:extLst>
              <a:ext uri="{FF2B5EF4-FFF2-40B4-BE49-F238E27FC236}">
                <a16:creationId xmlns:a16="http://schemas.microsoft.com/office/drawing/2014/main" id="{86673F10-179D-4539-AA33-AE34EC0457EF}"/>
              </a:ext>
            </a:extLst>
          </p:cNvPr>
          <p:cNvSpPr>
            <a:spLocks noGrp="1"/>
          </p:cNvSpPr>
          <p:nvPr>
            <p:ph idx="4294967295" hasCustomPrompt="1"/>
          </p:nvPr>
        </p:nvSpPr>
        <p:spPr>
          <a:xfrm>
            <a:off x="4541520" y="3556001"/>
            <a:ext cx="3108960" cy="2285999"/>
          </a:xfrm>
        </p:spPr>
        <p:txBody>
          <a:bodyPr>
            <a:normAutofit/>
          </a:bodyPr>
          <a:lstStyle>
            <a:lvl1pPr>
              <a:defRPr>
                <a:solidFill>
                  <a:schemeClr val="accent2">
                    <a:lumMod val="50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C0C9C2">
                    <a:lumMod val="50000"/>
                  </a:srgbClr>
                </a:solidFill>
                <a:effectLst/>
                <a:uLnTx/>
                <a:uFillTx/>
                <a:latin typeface="Biome Light" panose="020B0303030204020804" pitchFamily="34" charset="0"/>
                <a:ea typeface="+mn-ea"/>
                <a:cs typeface="Biome Light" panose="020B0303030204020804" pitchFamily="34" charset="0"/>
              </a:rPr>
              <a:t>Insert text</a:t>
            </a:r>
            <a:endParaRPr lang="en-US" sz="1400" dirty="0">
              <a:solidFill>
                <a:srgbClr val="C0C9C2">
                  <a:lumMod val="50000"/>
                </a:srgbClr>
              </a:solidFill>
              <a:latin typeface="Biome Light" panose="020B0303030204020804" pitchFamily="34" charset="0"/>
              <a:cs typeface="Biome Light" panose="020B03030302040208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C0C9C2">
                  <a:lumMod val="50000"/>
                </a:srgbClr>
              </a:solidFill>
              <a:effectLst/>
              <a:uLnTx/>
              <a:uFillTx/>
              <a:latin typeface="Biome Light" panose="020B0303030204020804" pitchFamily="34" charset="0"/>
              <a:ea typeface="+mn-ea"/>
              <a:cs typeface="Biome Light" panose="020B03030302040208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C0C9C2">
                  <a:lumMod val="50000"/>
                </a:srgbClr>
              </a:solidFill>
              <a:effectLst/>
              <a:uLnTx/>
              <a:uFillTx/>
              <a:latin typeface="Biome Light" panose="020B0303030204020804" pitchFamily="34" charset="0"/>
              <a:ea typeface="+mn-ea"/>
              <a:cs typeface="Biome Light" panose="020B0303030204020804" pitchFamily="34" charset="0"/>
            </a:endParaRPr>
          </a:p>
          <a:p>
            <a:endParaRPr lang="en-US" sz="1600" dirty="0">
              <a:solidFill>
                <a:schemeClr val="tx2">
                  <a:lumMod val="50000"/>
                </a:schemeClr>
              </a:solidFill>
              <a:latin typeface="Biome Light" panose="020B0303030204020804" pitchFamily="34" charset="0"/>
              <a:cs typeface="Biome Light" panose="020B0303030204020804" pitchFamily="34" charset="0"/>
            </a:endParaRPr>
          </a:p>
        </p:txBody>
      </p:sp>
      <p:sp>
        <p:nvSpPr>
          <p:cNvPr id="19" name="Content Placeholder 2">
            <a:extLst>
              <a:ext uri="{FF2B5EF4-FFF2-40B4-BE49-F238E27FC236}">
                <a16:creationId xmlns:a16="http://schemas.microsoft.com/office/drawing/2014/main" id="{EB6CFC30-1A59-4D28-9E30-0FF7D632C6A2}"/>
              </a:ext>
            </a:extLst>
          </p:cNvPr>
          <p:cNvSpPr>
            <a:spLocks noGrp="1"/>
          </p:cNvSpPr>
          <p:nvPr>
            <p:ph idx="4294967295" hasCustomPrompt="1"/>
          </p:nvPr>
        </p:nvSpPr>
        <p:spPr>
          <a:xfrm>
            <a:off x="8054340" y="3556001"/>
            <a:ext cx="3108960" cy="2285999"/>
          </a:xfrm>
        </p:spPr>
        <p:txBody>
          <a:bodyPr>
            <a:normAutofit/>
          </a:bodyPr>
          <a:lstStyle>
            <a:lvl1pPr>
              <a:defRPr>
                <a:solidFill>
                  <a:schemeClr val="accent2">
                    <a:lumMod val="50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C0C9C2">
                    <a:lumMod val="50000"/>
                  </a:srgbClr>
                </a:solidFill>
                <a:effectLst/>
                <a:uLnTx/>
                <a:uFillTx/>
                <a:latin typeface="Biome Light" panose="020B0303030204020804" pitchFamily="34" charset="0"/>
                <a:ea typeface="+mn-ea"/>
                <a:cs typeface="Biome Light" panose="020B0303030204020804" pitchFamily="34" charset="0"/>
              </a:rPr>
              <a:t>Insert text</a:t>
            </a:r>
            <a:endParaRPr lang="en-US" sz="1400" dirty="0">
              <a:solidFill>
                <a:srgbClr val="C0C9C2">
                  <a:lumMod val="50000"/>
                </a:srgbClr>
              </a:solidFill>
              <a:latin typeface="Biome Light" panose="020B0303030204020804" pitchFamily="34" charset="0"/>
              <a:cs typeface="Biome Light" panose="020B03030302040208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C0C9C2">
                  <a:lumMod val="50000"/>
                </a:srgbClr>
              </a:solidFill>
              <a:effectLst/>
              <a:uLnTx/>
              <a:uFillTx/>
              <a:latin typeface="Biome Light" panose="020B0303030204020804" pitchFamily="34" charset="0"/>
              <a:ea typeface="+mn-ea"/>
              <a:cs typeface="Biome Light" panose="020B03030302040208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C0C9C2">
                  <a:lumMod val="50000"/>
                </a:srgbClr>
              </a:solidFill>
              <a:effectLst/>
              <a:uLnTx/>
              <a:uFillTx/>
              <a:latin typeface="Biome Light" panose="020B0303030204020804" pitchFamily="34" charset="0"/>
              <a:ea typeface="+mn-ea"/>
              <a:cs typeface="Biome Light" panose="020B0303030204020804" pitchFamily="34" charset="0"/>
            </a:endParaRPr>
          </a:p>
          <a:p>
            <a:endParaRPr lang="en-US" sz="1600" dirty="0">
              <a:solidFill>
                <a:schemeClr val="tx2">
                  <a:lumMod val="50000"/>
                </a:schemeClr>
              </a:solidFill>
              <a:latin typeface="Biome Light" panose="020B0303030204020804" pitchFamily="34" charset="0"/>
              <a:cs typeface="Biome Light" panose="020B0303030204020804" pitchFamily="34" charset="0"/>
            </a:endParaRPr>
          </a:p>
        </p:txBody>
      </p:sp>
      <p:sp>
        <p:nvSpPr>
          <p:cNvPr id="24" name="Date Placeholder 3">
            <a:extLst>
              <a:ext uri="{FF2B5EF4-FFF2-40B4-BE49-F238E27FC236}">
                <a16:creationId xmlns:a16="http://schemas.microsoft.com/office/drawing/2014/main" id="{C4F3CC75-F9FA-4F77-9DD5-7E6C0F5C9829}"/>
              </a:ext>
            </a:extLst>
          </p:cNvPr>
          <p:cNvSpPr>
            <a:spLocks noGrp="1"/>
          </p:cNvSpPr>
          <p:nvPr>
            <p:ph type="dt" sz="half" idx="2"/>
          </p:nvPr>
        </p:nvSpPr>
        <p:spPr>
          <a:xfrm>
            <a:off x="133350" y="6486982"/>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E199D1A0-04AB-4DD4-B9DB-BDEC5E64C94C}" type="datetime1">
              <a:rPr lang="en-US" smtClean="0"/>
              <a:t>2/23/2021</a:t>
            </a:fld>
            <a:endParaRPr lang="en-US" dirty="0"/>
          </a:p>
        </p:txBody>
      </p:sp>
      <p:sp>
        <p:nvSpPr>
          <p:cNvPr id="25" name="Slide Number Placeholder 5">
            <a:extLst>
              <a:ext uri="{FF2B5EF4-FFF2-40B4-BE49-F238E27FC236}">
                <a16:creationId xmlns:a16="http://schemas.microsoft.com/office/drawing/2014/main" id="{93B5B65C-5DE0-4F81-8115-758CDB591FA7}"/>
              </a:ext>
            </a:extLst>
          </p:cNvPr>
          <p:cNvSpPr>
            <a:spLocks noGrp="1"/>
          </p:cNvSpPr>
          <p:nvPr>
            <p:ph type="sldNum" sz="quarter" idx="4"/>
          </p:nvPr>
        </p:nvSpPr>
        <p:spPr>
          <a:xfrm>
            <a:off x="9315450" y="6486982"/>
            <a:ext cx="2743200" cy="365125"/>
          </a:xfrm>
          <a:prstGeom prst="rect">
            <a:avLst/>
          </a:prstGeom>
        </p:spPr>
        <p:txBody>
          <a:bodyPr vert="horz" lIns="91440" tIns="45720" rIns="91440" bIns="45720" rtlCol="0" anchor="ctr"/>
          <a:lstStyle>
            <a:lvl1pPr algn="r">
              <a:defRPr sz="900">
                <a:solidFill>
                  <a:schemeClr val="tx1">
                    <a:tint val="75000"/>
                  </a:schemeClr>
                </a:solidFill>
                <a:latin typeface="Biome Light" panose="020B0303030204020804" pitchFamily="34" charset="0"/>
                <a:cs typeface="Biome Light" panose="020B0303030204020804" pitchFamily="34" charset="0"/>
              </a:defRPr>
            </a:lvl1pPr>
          </a:lstStyle>
          <a:p>
            <a:fld id="{294A09A9-5501-47C1-A89A-A340965A2BE2}" type="slidenum">
              <a:rPr lang="en-US" smtClean="0"/>
              <a:pPr/>
              <a:t>‹#›</a:t>
            </a:fld>
            <a:endParaRPr lang="en-US" dirty="0"/>
          </a:p>
        </p:txBody>
      </p:sp>
      <p:sp>
        <p:nvSpPr>
          <p:cNvPr id="11" name="Title 1">
            <a:extLst>
              <a:ext uri="{FF2B5EF4-FFF2-40B4-BE49-F238E27FC236}">
                <a16:creationId xmlns:a16="http://schemas.microsoft.com/office/drawing/2014/main" id="{EF4A2ACE-2D85-4F78-818F-BBA6F6F0CC53}"/>
              </a:ext>
            </a:extLst>
          </p:cNvPr>
          <p:cNvSpPr>
            <a:spLocks noGrp="1"/>
          </p:cNvSpPr>
          <p:nvPr>
            <p:ph type="title" hasCustomPrompt="1"/>
          </p:nvPr>
        </p:nvSpPr>
        <p:spPr>
          <a:xfrm>
            <a:off x="895530" y="539225"/>
            <a:ext cx="3924300" cy="2434386"/>
          </a:xfrm>
        </p:spPr>
        <p:txBody>
          <a:bodyPr vert="horz" lIns="91440" tIns="45720" rIns="91440" bIns="45720" rtlCol="0" anchor="ctr">
            <a:normAutofit/>
          </a:bodyPr>
          <a:lstStyle>
            <a:lvl1pPr>
              <a:defRPr lang="en-US" sz="7200" dirty="0">
                <a:solidFill>
                  <a:schemeClr val="accent2">
                    <a:lumMod val="50000"/>
                  </a:schemeClr>
                </a:solidFill>
                <a:latin typeface="+mn-lt"/>
                <a:ea typeface="+mn-ea"/>
                <a:cs typeface="+mn-cs"/>
              </a:defRPr>
            </a:lvl1pPr>
          </a:lstStyle>
          <a:p>
            <a:pPr marL="0" lvl="0" indent="0">
              <a:spcBef>
                <a:spcPts val="1000"/>
              </a:spcBef>
              <a:buFont typeface="Arial" panose="020B0604020202020204" pitchFamily="34" charset="0"/>
            </a:pPr>
            <a:r>
              <a:rPr lang="en-US" dirty="0"/>
              <a:t>Click to add title</a:t>
            </a:r>
          </a:p>
        </p:txBody>
      </p:sp>
      <p:cxnSp>
        <p:nvCxnSpPr>
          <p:cNvPr id="3" name="Straight Connector 2">
            <a:extLst>
              <a:ext uri="{FF2B5EF4-FFF2-40B4-BE49-F238E27FC236}">
                <a16:creationId xmlns:a16="http://schemas.microsoft.com/office/drawing/2014/main" id="{E4DCD8D3-DF79-446E-9961-5797EE888B4C}"/>
              </a:ext>
            </a:extLst>
          </p:cNvPr>
          <p:cNvCxnSpPr>
            <a:cxnSpLocks/>
          </p:cNvCxnSpPr>
          <p:nvPr userDrawn="1"/>
        </p:nvCxnSpPr>
        <p:spPr>
          <a:xfrm>
            <a:off x="1028700" y="457211"/>
            <a:ext cx="1142999" cy="0"/>
          </a:xfrm>
          <a:prstGeom prst="line">
            <a:avLst/>
          </a:prstGeom>
          <a:ln w="158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92005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p:bg>
      <p:bgPr>
        <a:solidFill>
          <a:schemeClr val="accent2"/>
        </a:solidFill>
        <a:effectLst/>
      </p:bgPr>
    </p:bg>
    <p:spTree>
      <p:nvGrpSpPr>
        <p:cNvPr id="1" name=""/>
        <p:cNvGrpSpPr/>
        <p:nvPr/>
      </p:nvGrpSpPr>
      <p:grpSpPr>
        <a:xfrm>
          <a:off x="0" y="0"/>
          <a:ext cx="0" cy="0"/>
          <a:chOff x="0" y="0"/>
          <a:chExt cx="0" cy="0"/>
        </a:xfrm>
      </p:grpSpPr>
      <p:sp>
        <p:nvSpPr>
          <p:cNvPr id="15" name="Date Placeholder 3">
            <a:extLst>
              <a:ext uri="{FF2B5EF4-FFF2-40B4-BE49-F238E27FC236}">
                <a16:creationId xmlns:a16="http://schemas.microsoft.com/office/drawing/2014/main" id="{FCB4EDDC-C544-421C-905C-A4D40D98A51D}"/>
              </a:ext>
            </a:extLst>
          </p:cNvPr>
          <p:cNvSpPr>
            <a:spLocks noGrp="1"/>
          </p:cNvSpPr>
          <p:nvPr>
            <p:ph type="dt" sz="half" idx="2"/>
          </p:nvPr>
        </p:nvSpPr>
        <p:spPr>
          <a:xfrm>
            <a:off x="133350" y="6486982"/>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CF53EA80-260A-4EE9-83BB-E6DD04DEA906}" type="datetime1">
              <a:rPr lang="en-US" smtClean="0"/>
              <a:t>2/23/2021</a:t>
            </a:fld>
            <a:endParaRPr lang="en-US" dirty="0"/>
          </a:p>
        </p:txBody>
      </p:sp>
      <p:sp>
        <p:nvSpPr>
          <p:cNvPr id="16" name="Slide Number Placeholder 5">
            <a:extLst>
              <a:ext uri="{FF2B5EF4-FFF2-40B4-BE49-F238E27FC236}">
                <a16:creationId xmlns:a16="http://schemas.microsoft.com/office/drawing/2014/main" id="{D9CBFDBF-2D2B-469A-9B2F-72F90474FB6D}"/>
              </a:ext>
            </a:extLst>
          </p:cNvPr>
          <p:cNvSpPr>
            <a:spLocks noGrp="1"/>
          </p:cNvSpPr>
          <p:nvPr>
            <p:ph type="sldNum" sz="quarter" idx="4"/>
          </p:nvPr>
        </p:nvSpPr>
        <p:spPr>
          <a:xfrm>
            <a:off x="9315450" y="6486982"/>
            <a:ext cx="2743200" cy="365125"/>
          </a:xfrm>
          <a:prstGeom prst="rect">
            <a:avLst/>
          </a:prstGeom>
        </p:spPr>
        <p:txBody>
          <a:bodyPr vert="horz" lIns="91440" tIns="45720" rIns="91440" bIns="45720" rtlCol="0" anchor="ctr"/>
          <a:lstStyle>
            <a:lvl1pPr algn="r">
              <a:defRPr sz="900">
                <a:solidFill>
                  <a:schemeClr val="tx1">
                    <a:tint val="75000"/>
                  </a:schemeClr>
                </a:solidFill>
                <a:latin typeface="Biome Light" panose="020B0303030204020804" pitchFamily="34" charset="0"/>
                <a:cs typeface="Biome Light" panose="020B0303030204020804" pitchFamily="34" charset="0"/>
              </a:defRPr>
            </a:lvl1pPr>
          </a:lstStyle>
          <a:p>
            <a:fld id="{294A09A9-5501-47C1-A89A-A340965A2BE2}" type="slidenum">
              <a:rPr lang="en-US" smtClean="0"/>
              <a:pPr/>
              <a:t>‹#›</a:t>
            </a:fld>
            <a:endParaRPr lang="en-US" dirty="0"/>
          </a:p>
        </p:txBody>
      </p:sp>
      <p:sp>
        <p:nvSpPr>
          <p:cNvPr id="2" name="Title 1">
            <a:extLst>
              <a:ext uri="{FF2B5EF4-FFF2-40B4-BE49-F238E27FC236}">
                <a16:creationId xmlns:a16="http://schemas.microsoft.com/office/drawing/2014/main" id="{E1BA55D6-2810-4163-9D43-FEDA674E2D4C}"/>
              </a:ext>
            </a:extLst>
          </p:cNvPr>
          <p:cNvSpPr>
            <a:spLocks noGrp="1"/>
          </p:cNvSpPr>
          <p:nvPr>
            <p:ph type="title" hasCustomPrompt="1"/>
          </p:nvPr>
        </p:nvSpPr>
        <p:spPr>
          <a:xfrm>
            <a:off x="896829" y="573503"/>
            <a:ext cx="10156826" cy="1369591"/>
          </a:xfrm>
        </p:spPr>
        <p:txBody>
          <a:bodyPr vert="horz" lIns="91440" tIns="45720" rIns="91440" bIns="45720" rtlCol="0" anchor="ctr">
            <a:noAutofit/>
          </a:bodyPr>
          <a:lstStyle>
            <a:lvl1pPr>
              <a:defRPr lang="en-US" sz="7200">
                <a:solidFill>
                  <a:schemeClr val="accent2">
                    <a:lumMod val="50000"/>
                  </a:schemeClr>
                </a:solidFill>
                <a:latin typeface="+mn-lt"/>
                <a:ea typeface="+mn-ea"/>
                <a:cs typeface="+mn-cs"/>
              </a:defRPr>
            </a:lvl1pPr>
          </a:lstStyle>
          <a:p>
            <a:pPr lvl="0"/>
            <a:r>
              <a:rPr lang="en-US" dirty="0"/>
              <a:t>Click to add title</a:t>
            </a:r>
          </a:p>
        </p:txBody>
      </p:sp>
      <p:cxnSp>
        <p:nvCxnSpPr>
          <p:cNvPr id="3" name="Straight Connector 2">
            <a:extLst>
              <a:ext uri="{FF2B5EF4-FFF2-40B4-BE49-F238E27FC236}">
                <a16:creationId xmlns:a16="http://schemas.microsoft.com/office/drawing/2014/main" id="{C9E87E0B-D644-4037-B322-715C648BAD3B}"/>
              </a:ext>
            </a:extLst>
          </p:cNvPr>
          <p:cNvCxnSpPr>
            <a:cxnSpLocks/>
          </p:cNvCxnSpPr>
          <p:nvPr userDrawn="1"/>
        </p:nvCxnSpPr>
        <p:spPr>
          <a:xfrm>
            <a:off x="1028700" y="457211"/>
            <a:ext cx="1142999" cy="0"/>
          </a:xfrm>
          <a:prstGeom prst="line">
            <a:avLst/>
          </a:prstGeom>
          <a:ln w="158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6419592"/>
      </p:ext>
    </p:extLst>
  </p:cSld>
  <p:clrMapOvr>
    <a:overrideClrMapping bg1="dk1" tx1="lt1" bg2="dk2" tx2="lt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act">
    <p:bg>
      <p:bgPr>
        <a:solidFill>
          <a:schemeClr val="bg2"/>
        </a:solidFill>
        <a:effectLst/>
      </p:bgPr>
    </p:bg>
    <p:spTree>
      <p:nvGrpSpPr>
        <p:cNvPr id="1" name=""/>
        <p:cNvGrpSpPr/>
        <p:nvPr/>
      </p:nvGrpSpPr>
      <p:grpSpPr>
        <a:xfrm>
          <a:off x="0" y="0"/>
          <a:ext cx="0" cy="0"/>
          <a:chOff x="0" y="0"/>
          <a:chExt cx="0" cy="0"/>
        </a:xfrm>
      </p:grpSpPr>
      <p:sp>
        <p:nvSpPr>
          <p:cNvPr id="9" name="Picture Placeholder 15">
            <a:extLst>
              <a:ext uri="{FF2B5EF4-FFF2-40B4-BE49-F238E27FC236}">
                <a16:creationId xmlns:a16="http://schemas.microsoft.com/office/drawing/2014/main" id="{940246AD-CE4F-4FD8-BCF6-5BA9ED62ACDA}"/>
              </a:ext>
            </a:extLst>
          </p:cNvPr>
          <p:cNvSpPr>
            <a:spLocks noGrp="1"/>
          </p:cNvSpPr>
          <p:nvPr>
            <p:ph type="pic" sz="quarter" idx="11"/>
          </p:nvPr>
        </p:nvSpPr>
        <p:spPr>
          <a:xfrm>
            <a:off x="6210300" y="3543302"/>
            <a:ext cx="4953000" cy="2849562"/>
          </a:xfrm>
        </p:spPr>
        <p:txBody>
          <a:bodyPr/>
          <a:lstStyle/>
          <a:p>
            <a:r>
              <a:rPr lang="en-US"/>
              <a:t>Click icon to add picture</a:t>
            </a:r>
            <a:endParaRPr lang="en-US" dirty="0"/>
          </a:p>
        </p:txBody>
      </p:sp>
      <p:sp>
        <p:nvSpPr>
          <p:cNvPr id="10" name="Picture Placeholder 13">
            <a:extLst>
              <a:ext uri="{FF2B5EF4-FFF2-40B4-BE49-F238E27FC236}">
                <a16:creationId xmlns:a16="http://schemas.microsoft.com/office/drawing/2014/main" id="{F8ECBB79-D5D3-4ECE-99F9-1B6834629E46}"/>
              </a:ext>
            </a:extLst>
          </p:cNvPr>
          <p:cNvSpPr>
            <a:spLocks noGrp="1"/>
          </p:cNvSpPr>
          <p:nvPr>
            <p:ph type="pic" sz="quarter" idx="10"/>
          </p:nvPr>
        </p:nvSpPr>
        <p:spPr>
          <a:xfrm>
            <a:off x="6210300" y="465138"/>
            <a:ext cx="4953000" cy="2849562"/>
          </a:xfrm>
        </p:spPr>
        <p:txBody>
          <a:bodyPr/>
          <a:lstStyle/>
          <a:p>
            <a:r>
              <a:rPr lang="en-US"/>
              <a:t>Click icon to add picture</a:t>
            </a:r>
            <a:endParaRPr lang="en-US" dirty="0"/>
          </a:p>
        </p:txBody>
      </p:sp>
      <p:sp>
        <p:nvSpPr>
          <p:cNvPr id="11" name="Text Placeholder 22">
            <a:extLst>
              <a:ext uri="{FF2B5EF4-FFF2-40B4-BE49-F238E27FC236}">
                <a16:creationId xmlns:a16="http://schemas.microsoft.com/office/drawing/2014/main" id="{C667C6DE-A3D4-4738-B7FC-43FB39FD7A28}"/>
              </a:ext>
            </a:extLst>
          </p:cNvPr>
          <p:cNvSpPr>
            <a:spLocks noGrp="1"/>
          </p:cNvSpPr>
          <p:nvPr>
            <p:ph type="body" sz="quarter" idx="15" hasCustomPrompt="1"/>
          </p:nvPr>
        </p:nvSpPr>
        <p:spPr>
          <a:xfrm>
            <a:off x="761917" y="517972"/>
            <a:ext cx="2956560" cy="1333500"/>
          </a:xfrm>
        </p:spPr>
        <p:txBody>
          <a:bodyPr>
            <a:noAutofit/>
          </a:bodyPr>
          <a:lstStyle>
            <a:lvl1pPr marL="0" indent="0">
              <a:lnSpc>
                <a:spcPct val="90000"/>
              </a:lnSpc>
              <a:buNone/>
              <a:defRPr sz="8800" b="1">
                <a:solidFill>
                  <a:schemeClr val="bg1"/>
                </a:solidFill>
              </a:defRPr>
            </a:lvl1pPr>
          </a:lstStyle>
          <a:p>
            <a:pPr lvl="0"/>
            <a:r>
              <a:rPr lang="en-US" dirty="0"/>
              <a:t>01</a:t>
            </a:r>
          </a:p>
        </p:txBody>
      </p:sp>
      <p:sp>
        <p:nvSpPr>
          <p:cNvPr id="12" name="Text Placeholder 18">
            <a:extLst>
              <a:ext uri="{FF2B5EF4-FFF2-40B4-BE49-F238E27FC236}">
                <a16:creationId xmlns:a16="http://schemas.microsoft.com/office/drawing/2014/main" id="{12C18C04-19C8-4ECC-83E8-6E65128CEF48}"/>
              </a:ext>
            </a:extLst>
          </p:cNvPr>
          <p:cNvSpPr>
            <a:spLocks noGrp="1"/>
          </p:cNvSpPr>
          <p:nvPr>
            <p:ph type="body" sz="quarter" idx="13"/>
          </p:nvPr>
        </p:nvSpPr>
        <p:spPr>
          <a:xfrm>
            <a:off x="1040130" y="2009776"/>
            <a:ext cx="3924300" cy="2849562"/>
          </a:xfrm>
        </p:spPr>
        <p:txBody>
          <a:bodyPr>
            <a:normAutofit/>
          </a:bodyPr>
          <a:lstStyle>
            <a:lvl1pPr marL="0" indent="0">
              <a:buNone/>
              <a:defRPr sz="1600">
                <a:solidFill>
                  <a:schemeClr val="tx2">
                    <a:lumMod val="50000"/>
                  </a:schemeClr>
                </a:solidFill>
              </a:defRPr>
            </a:lvl1pPr>
            <a:lvl2pPr marL="457200" indent="0">
              <a:buNone/>
              <a:defRPr sz="2000">
                <a:solidFill>
                  <a:schemeClr val="tx2">
                    <a:lumMod val="50000"/>
                  </a:schemeClr>
                </a:solidFill>
              </a:defRPr>
            </a:lvl2pPr>
            <a:lvl3pPr marL="914400" indent="0">
              <a:buNone/>
              <a:defRPr sz="1800">
                <a:solidFill>
                  <a:schemeClr val="tx2">
                    <a:lumMod val="50000"/>
                  </a:schemeClr>
                </a:solidFill>
              </a:defRPr>
            </a:lvl3pPr>
            <a:lvl4pPr marL="1371600" indent="0">
              <a:buNone/>
              <a:defRPr sz="1600">
                <a:solidFill>
                  <a:schemeClr val="tx2">
                    <a:lumMod val="50000"/>
                  </a:schemeClr>
                </a:solidFill>
              </a:defRPr>
            </a:lvl4pPr>
            <a:lvl5pPr marL="1828800" indent="0">
              <a:buNone/>
              <a:defRPr sz="1600">
                <a:solidFill>
                  <a:schemeClr val="tx2">
                    <a:lumMod val="50000"/>
                  </a:schemeClr>
                </a:solidFill>
              </a:defRPr>
            </a:lvl5pPr>
          </a:lstStyle>
          <a:p>
            <a:pPr lvl="0"/>
            <a:r>
              <a:rPr lang="en-US"/>
              <a:t>Click to edit Master text styles</a:t>
            </a:r>
          </a:p>
        </p:txBody>
      </p:sp>
      <p:sp>
        <p:nvSpPr>
          <p:cNvPr id="15" name="Text Placeholder 14">
            <a:extLst>
              <a:ext uri="{FF2B5EF4-FFF2-40B4-BE49-F238E27FC236}">
                <a16:creationId xmlns:a16="http://schemas.microsoft.com/office/drawing/2014/main" id="{4D14E5D8-EB42-4C87-B4AE-4746909A2D33}"/>
              </a:ext>
            </a:extLst>
          </p:cNvPr>
          <p:cNvSpPr>
            <a:spLocks noGrp="1"/>
          </p:cNvSpPr>
          <p:nvPr>
            <p:ph type="body" sz="quarter" idx="16"/>
          </p:nvPr>
        </p:nvSpPr>
        <p:spPr>
          <a:xfrm>
            <a:off x="1039813" y="5067300"/>
            <a:ext cx="3913187" cy="1319213"/>
          </a:xfrm>
        </p:spPr>
        <p:txBody>
          <a:bodyPr>
            <a:normAutofit/>
          </a:bodyPr>
          <a:lstStyle>
            <a:lvl1pPr>
              <a:defRPr lang="en-US" sz="1600" kern="1200" dirty="0" smtClean="0">
                <a:solidFill>
                  <a:schemeClr val="tx2">
                    <a:lumMod val="50000"/>
                  </a:schemeClr>
                </a:solidFill>
                <a:latin typeface="+mn-lt"/>
                <a:ea typeface="+mn-ea"/>
                <a:cs typeface="+mn-cs"/>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20" name="Date Placeholder 3">
            <a:extLst>
              <a:ext uri="{FF2B5EF4-FFF2-40B4-BE49-F238E27FC236}">
                <a16:creationId xmlns:a16="http://schemas.microsoft.com/office/drawing/2014/main" id="{0649945F-7BBD-4042-AA34-709CE3402EEC}"/>
              </a:ext>
            </a:extLst>
          </p:cNvPr>
          <p:cNvSpPr>
            <a:spLocks noGrp="1"/>
          </p:cNvSpPr>
          <p:nvPr>
            <p:ph type="dt" sz="half" idx="2"/>
          </p:nvPr>
        </p:nvSpPr>
        <p:spPr>
          <a:xfrm>
            <a:off x="133350" y="6486982"/>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8CD80274-DEF2-4F5D-8F74-69D0554CED55}" type="datetime1">
              <a:rPr lang="en-US" smtClean="0"/>
              <a:t>2/23/2021</a:t>
            </a:fld>
            <a:endParaRPr lang="en-US" dirty="0"/>
          </a:p>
        </p:txBody>
      </p:sp>
      <p:sp>
        <p:nvSpPr>
          <p:cNvPr id="21" name="Slide Number Placeholder 5">
            <a:extLst>
              <a:ext uri="{FF2B5EF4-FFF2-40B4-BE49-F238E27FC236}">
                <a16:creationId xmlns:a16="http://schemas.microsoft.com/office/drawing/2014/main" id="{51936C4A-DE5F-4BFE-AED0-47E48CD4605C}"/>
              </a:ext>
            </a:extLst>
          </p:cNvPr>
          <p:cNvSpPr>
            <a:spLocks noGrp="1"/>
          </p:cNvSpPr>
          <p:nvPr>
            <p:ph type="sldNum" sz="quarter" idx="4"/>
          </p:nvPr>
        </p:nvSpPr>
        <p:spPr>
          <a:xfrm>
            <a:off x="9315450" y="6486982"/>
            <a:ext cx="2743200" cy="365125"/>
          </a:xfrm>
          <a:prstGeom prst="rect">
            <a:avLst/>
          </a:prstGeom>
        </p:spPr>
        <p:txBody>
          <a:bodyPr vert="horz" lIns="91440" tIns="45720" rIns="91440" bIns="45720" rtlCol="0" anchor="ctr"/>
          <a:lstStyle>
            <a:lvl1pPr algn="r">
              <a:defRPr sz="900">
                <a:solidFill>
                  <a:schemeClr val="tx1">
                    <a:tint val="75000"/>
                  </a:schemeClr>
                </a:solidFill>
                <a:latin typeface="Biome Light" panose="020B0303030204020804" pitchFamily="34" charset="0"/>
                <a:cs typeface="Biome Light" panose="020B0303030204020804" pitchFamily="34" charset="0"/>
              </a:defRPr>
            </a:lvl1pPr>
          </a:lstStyle>
          <a:p>
            <a:fld id="{294A09A9-5501-47C1-A89A-A340965A2BE2}" type="slidenum">
              <a:rPr lang="en-US" smtClean="0"/>
              <a:pPr/>
              <a:t>‹#›</a:t>
            </a:fld>
            <a:endParaRPr lang="en-US" dirty="0"/>
          </a:p>
        </p:txBody>
      </p:sp>
      <p:sp>
        <p:nvSpPr>
          <p:cNvPr id="14" name="Title 1">
            <a:extLst>
              <a:ext uri="{FF2B5EF4-FFF2-40B4-BE49-F238E27FC236}">
                <a16:creationId xmlns:a16="http://schemas.microsoft.com/office/drawing/2014/main" id="{F981B703-4F1F-41A6-AD71-3FFB2820FF1D}"/>
              </a:ext>
            </a:extLst>
          </p:cNvPr>
          <p:cNvSpPr>
            <a:spLocks noGrp="1"/>
          </p:cNvSpPr>
          <p:nvPr>
            <p:ph type="title" hasCustomPrompt="1"/>
          </p:nvPr>
        </p:nvSpPr>
        <p:spPr>
          <a:xfrm>
            <a:off x="1040130" y="465136"/>
            <a:ext cx="3935647" cy="1340615"/>
          </a:xfrm>
        </p:spPr>
        <p:txBody>
          <a:bodyPr vert="horz" lIns="91440" tIns="45720" rIns="91440" bIns="45720" rtlCol="0" anchor="ctr">
            <a:noAutofit/>
          </a:bodyPr>
          <a:lstStyle>
            <a:lvl1pPr>
              <a:defRPr lang="en-US" dirty="0">
                <a:solidFill>
                  <a:schemeClr val="tx2">
                    <a:lumMod val="50000"/>
                  </a:schemeClr>
                </a:solidFill>
                <a:latin typeface="+mn-lt"/>
                <a:ea typeface="+mn-ea"/>
                <a:cs typeface="+mn-cs"/>
              </a:defRPr>
            </a:lvl1pPr>
          </a:lstStyle>
          <a:p>
            <a:pPr marL="0" lvl="0" indent="0">
              <a:spcBef>
                <a:spcPts val="1000"/>
              </a:spcBef>
              <a:buFont typeface="Arial" panose="020B0604020202020204" pitchFamily="34" charset="0"/>
            </a:pPr>
            <a:r>
              <a:rPr lang="en-US" dirty="0"/>
              <a:t>Title</a:t>
            </a:r>
          </a:p>
        </p:txBody>
      </p:sp>
    </p:spTree>
    <p:extLst>
      <p:ext uri="{BB962C8B-B14F-4D97-AF65-F5344CB8AC3E}">
        <p14:creationId xmlns:p14="http://schemas.microsoft.com/office/powerpoint/2010/main" val="4351659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bg>
      <p:bgRef idx="1001">
        <a:schemeClr val="bg2"/>
      </p:bgRef>
    </p:bg>
    <p:spTree>
      <p:nvGrpSpPr>
        <p:cNvPr id="1" name=""/>
        <p:cNvGrpSpPr/>
        <p:nvPr/>
      </p:nvGrpSpPr>
      <p:grpSpPr>
        <a:xfrm>
          <a:off x="0" y="0"/>
          <a:ext cx="0" cy="0"/>
          <a:chOff x="0" y="0"/>
          <a:chExt cx="0" cy="0"/>
        </a:xfrm>
      </p:grpSpPr>
      <p:sp>
        <p:nvSpPr>
          <p:cNvPr id="28" name="Text Placeholder 27">
            <a:extLst>
              <a:ext uri="{FF2B5EF4-FFF2-40B4-BE49-F238E27FC236}">
                <a16:creationId xmlns:a16="http://schemas.microsoft.com/office/drawing/2014/main" id="{661D25CF-5413-4949-A54A-8716608406B5}"/>
              </a:ext>
            </a:extLst>
          </p:cNvPr>
          <p:cNvSpPr>
            <a:spLocks noGrp="1"/>
          </p:cNvSpPr>
          <p:nvPr>
            <p:ph type="body" sz="quarter" idx="11"/>
          </p:nvPr>
        </p:nvSpPr>
        <p:spPr>
          <a:xfrm>
            <a:off x="7258050" y="2000250"/>
            <a:ext cx="4667250" cy="3398837"/>
          </a:xfrm>
        </p:spPr>
        <p:txBody>
          <a:bodyPr>
            <a:normAutofit/>
          </a:bodyPr>
          <a:lstStyle>
            <a:lvl1pPr marL="0" indent="0">
              <a:lnSpc>
                <a:spcPct val="150000"/>
              </a:lnSpc>
              <a:buNone/>
              <a:defRPr sz="2000">
                <a:solidFill>
                  <a:schemeClr val="accent2">
                    <a:lumMod val="50000"/>
                  </a:schemeClr>
                </a:solidFill>
              </a:defRPr>
            </a:lvl1pPr>
          </a:lstStyle>
          <a:p>
            <a:pPr lvl="0"/>
            <a:r>
              <a:rPr lang="en-US"/>
              <a:t>Click to edit Master text styles</a:t>
            </a:r>
          </a:p>
        </p:txBody>
      </p:sp>
      <p:sp>
        <p:nvSpPr>
          <p:cNvPr id="35" name="Date Placeholder 3">
            <a:extLst>
              <a:ext uri="{FF2B5EF4-FFF2-40B4-BE49-F238E27FC236}">
                <a16:creationId xmlns:a16="http://schemas.microsoft.com/office/drawing/2014/main" id="{224E3A4F-8479-4D38-A6D4-85F0883F379F}"/>
              </a:ext>
            </a:extLst>
          </p:cNvPr>
          <p:cNvSpPr>
            <a:spLocks noGrp="1"/>
          </p:cNvSpPr>
          <p:nvPr>
            <p:ph type="dt" sz="half" idx="2"/>
          </p:nvPr>
        </p:nvSpPr>
        <p:spPr>
          <a:xfrm>
            <a:off x="133350" y="6486982"/>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C09D4DA8-2D4A-4F06-BECA-044AF4113FB4}" type="datetime1">
              <a:rPr lang="en-US" smtClean="0"/>
              <a:t>2/23/2021</a:t>
            </a:fld>
            <a:endParaRPr lang="en-US" dirty="0"/>
          </a:p>
        </p:txBody>
      </p:sp>
      <p:sp>
        <p:nvSpPr>
          <p:cNvPr id="36" name="Slide Number Placeholder 5">
            <a:extLst>
              <a:ext uri="{FF2B5EF4-FFF2-40B4-BE49-F238E27FC236}">
                <a16:creationId xmlns:a16="http://schemas.microsoft.com/office/drawing/2014/main" id="{D5A5341A-4863-40E8-8B9A-FB4E719257AE}"/>
              </a:ext>
            </a:extLst>
          </p:cNvPr>
          <p:cNvSpPr>
            <a:spLocks noGrp="1"/>
          </p:cNvSpPr>
          <p:nvPr>
            <p:ph type="sldNum" sz="quarter" idx="4"/>
          </p:nvPr>
        </p:nvSpPr>
        <p:spPr>
          <a:xfrm>
            <a:off x="9315450" y="6486982"/>
            <a:ext cx="2743200" cy="365125"/>
          </a:xfrm>
          <a:prstGeom prst="rect">
            <a:avLst/>
          </a:prstGeom>
        </p:spPr>
        <p:txBody>
          <a:bodyPr vert="horz" lIns="91440" tIns="45720" rIns="91440" bIns="45720" rtlCol="0" anchor="ctr"/>
          <a:lstStyle>
            <a:lvl1pPr algn="r">
              <a:defRPr sz="900">
                <a:solidFill>
                  <a:schemeClr val="tx1">
                    <a:tint val="75000"/>
                  </a:schemeClr>
                </a:solidFill>
                <a:latin typeface="Biome Light" panose="020B0303030204020804" pitchFamily="34" charset="0"/>
                <a:cs typeface="Biome Light" panose="020B0303030204020804" pitchFamily="34" charset="0"/>
              </a:defRPr>
            </a:lvl1pPr>
          </a:lstStyle>
          <a:p>
            <a:fld id="{294A09A9-5501-47C1-A89A-A340965A2BE2}" type="slidenum">
              <a:rPr lang="en-US" smtClean="0"/>
              <a:pPr/>
              <a:t>‹#›</a:t>
            </a:fld>
            <a:endParaRPr lang="en-US" dirty="0"/>
          </a:p>
        </p:txBody>
      </p:sp>
      <p:sp>
        <p:nvSpPr>
          <p:cNvPr id="2" name="Title 1">
            <a:extLst>
              <a:ext uri="{FF2B5EF4-FFF2-40B4-BE49-F238E27FC236}">
                <a16:creationId xmlns:a16="http://schemas.microsoft.com/office/drawing/2014/main" id="{6AD2FED0-CD95-48B0-B54A-1F64F952C6C0}"/>
              </a:ext>
            </a:extLst>
          </p:cNvPr>
          <p:cNvSpPr>
            <a:spLocks noGrp="1"/>
          </p:cNvSpPr>
          <p:nvPr>
            <p:ph type="title"/>
          </p:nvPr>
        </p:nvSpPr>
        <p:spPr>
          <a:xfrm>
            <a:off x="914513" y="876299"/>
            <a:ext cx="5181486" cy="2242441"/>
          </a:xfrm>
        </p:spPr>
        <p:txBody>
          <a:bodyPr vert="horz" lIns="91440" tIns="45720" rIns="91440" bIns="45720" rtlCol="0" anchor="t">
            <a:normAutofit/>
          </a:bodyPr>
          <a:lstStyle>
            <a:lvl1pPr>
              <a:defRPr lang="en-US" sz="7200">
                <a:solidFill>
                  <a:schemeClr val="accent2">
                    <a:lumMod val="50000"/>
                  </a:schemeClr>
                </a:solidFill>
                <a:ea typeface="+mn-ea"/>
                <a:cs typeface="+mn-cs"/>
              </a:defRPr>
            </a:lvl1pPr>
          </a:lstStyle>
          <a:p>
            <a:pPr marL="0" lvl="0" indent="0">
              <a:lnSpc>
                <a:spcPts val="6500"/>
              </a:lnSpc>
              <a:spcBef>
                <a:spcPts val="1000"/>
              </a:spcBef>
              <a:buFont typeface="Arial" panose="020B0604020202020204" pitchFamily="34" charset="0"/>
            </a:pPr>
            <a:r>
              <a:rPr lang="en-US"/>
              <a:t>Click to edit Master title style</a:t>
            </a:r>
          </a:p>
        </p:txBody>
      </p:sp>
      <p:cxnSp>
        <p:nvCxnSpPr>
          <p:cNvPr id="3" name="Straight Connector 2">
            <a:extLst>
              <a:ext uri="{FF2B5EF4-FFF2-40B4-BE49-F238E27FC236}">
                <a16:creationId xmlns:a16="http://schemas.microsoft.com/office/drawing/2014/main" id="{68EF5E91-A275-4181-9C62-BC0773AD0512}"/>
              </a:ext>
            </a:extLst>
          </p:cNvPr>
          <p:cNvCxnSpPr>
            <a:cxnSpLocks/>
          </p:cNvCxnSpPr>
          <p:nvPr userDrawn="1"/>
        </p:nvCxnSpPr>
        <p:spPr>
          <a:xfrm>
            <a:off x="1028700" y="457211"/>
            <a:ext cx="1142999" cy="0"/>
          </a:xfrm>
          <a:prstGeom prst="line">
            <a:avLst/>
          </a:prstGeom>
          <a:ln w="158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2271272"/>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bg>
      <p:bgPr>
        <a:solidFill>
          <a:schemeClr val="accent1"/>
        </a:solidFill>
        <a:effectLst/>
      </p:bgPr>
    </p:bg>
    <p:spTree>
      <p:nvGrpSpPr>
        <p:cNvPr id="1" name=""/>
        <p:cNvGrpSpPr/>
        <p:nvPr/>
      </p:nvGrpSpPr>
      <p:grpSpPr>
        <a:xfrm>
          <a:off x="0" y="0"/>
          <a:ext cx="0" cy="0"/>
          <a:chOff x="0" y="0"/>
          <a:chExt cx="0" cy="0"/>
        </a:xfrm>
      </p:grpSpPr>
      <p:sp>
        <p:nvSpPr>
          <p:cNvPr id="17" name="Picture Placeholder 15">
            <a:extLst>
              <a:ext uri="{FF2B5EF4-FFF2-40B4-BE49-F238E27FC236}">
                <a16:creationId xmlns:a16="http://schemas.microsoft.com/office/drawing/2014/main" id="{423630CA-0A51-4B04-A57B-9E412A8FCD1F}"/>
              </a:ext>
            </a:extLst>
          </p:cNvPr>
          <p:cNvSpPr>
            <a:spLocks noGrp="1"/>
          </p:cNvSpPr>
          <p:nvPr>
            <p:ph type="pic" sz="quarter" idx="12"/>
          </p:nvPr>
        </p:nvSpPr>
        <p:spPr>
          <a:xfrm>
            <a:off x="8847137" y="3862387"/>
            <a:ext cx="2316163" cy="2538413"/>
          </a:xfrm>
        </p:spPr>
        <p:txBody>
          <a:bodyPr/>
          <a:lstStyle/>
          <a:p>
            <a:r>
              <a:rPr lang="en-US"/>
              <a:t>Click icon to add picture</a:t>
            </a:r>
          </a:p>
        </p:txBody>
      </p:sp>
      <p:sp>
        <p:nvSpPr>
          <p:cNvPr id="16" name="Picture Placeholder 15">
            <a:extLst>
              <a:ext uri="{FF2B5EF4-FFF2-40B4-BE49-F238E27FC236}">
                <a16:creationId xmlns:a16="http://schemas.microsoft.com/office/drawing/2014/main" id="{3C994AE8-9E30-418E-8361-5D851AFA42C5}"/>
              </a:ext>
            </a:extLst>
          </p:cNvPr>
          <p:cNvSpPr>
            <a:spLocks noGrp="1"/>
          </p:cNvSpPr>
          <p:nvPr>
            <p:ph type="pic" sz="quarter" idx="11"/>
          </p:nvPr>
        </p:nvSpPr>
        <p:spPr>
          <a:xfrm>
            <a:off x="6210300" y="3854450"/>
            <a:ext cx="2316163" cy="2538413"/>
          </a:xfrm>
        </p:spPr>
        <p:txBody>
          <a:bodyPr/>
          <a:lstStyle/>
          <a:p>
            <a:r>
              <a:rPr lang="en-US"/>
              <a:t>Click icon to add picture</a:t>
            </a:r>
          </a:p>
        </p:txBody>
      </p:sp>
      <p:sp>
        <p:nvSpPr>
          <p:cNvPr id="14" name="Picture Placeholder 13">
            <a:extLst>
              <a:ext uri="{FF2B5EF4-FFF2-40B4-BE49-F238E27FC236}">
                <a16:creationId xmlns:a16="http://schemas.microsoft.com/office/drawing/2014/main" id="{3D4E5783-2917-458E-BE61-F3D5AAA8F976}"/>
              </a:ext>
            </a:extLst>
          </p:cNvPr>
          <p:cNvSpPr>
            <a:spLocks noGrp="1"/>
          </p:cNvSpPr>
          <p:nvPr>
            <p:ph type="pic" sz="quarter" idx="10"/>
          </p:nvPr>
        </p:nvSpPr>
        <p:spPr>
          <a:xfrm>
            <a:off x="6210300" y="465138"/>
            <a:ext cx="4953000" cy="3090862"/>
          </a:xfrm>
        </p:spPr>
        <p:txBody>
          <a:bodyPr/>
          <a:lstStyle/>
          <a:p>
            <a:r>
              <a:rPr lang="en-US"/>
              <a:t>Click icon to add picture</a:t>
            </a:r>
          </a:p>
        </p:txBody>
      </p:sp>
      <p:sp>
        <p:nvSpPr>
          <p:cNvPr id="23" name="Text Placeholder 22">
            <a:extLst>
              <a:ext uri="{FF2B5EF4-FFF2-40B4-BE49-F238E27FC236}">
                <a16:creationId xmlns:a16="http://schemas.microsoft.com/office/drawing/2014/main" id="{B1D734B5-5F1C-4E34-81FF-AD75105E8391}"/>
              </a:ext>
            </a:extLst>
          </p:cNvPr>
          <p:cNvSpPr>
            <a:spLocks noGrp="1"/>
          </p:cNvSpPr>
          <p:nvPr>
            <p:ph type="body" sz="quarter" idx="15" hasCustomPrompt="1"/>
          </p:nvPr>
        </p:nvSpPr>
        <p:spPr>
          <a:xfrm>
            <a:off x="761917" y="517972"/>
            <a:ext cx="2956560" cy="1333500"/>
          </a:xfrm>
        </p:spPr>
        <p:txBody>
          <a:bodyPr>
            <a:noAutofit/>
          </a:bodyPr>
          <a:lstStyle>
            <a:lvl1pPr marL="0" indent="0">
              <a:lnSpc>
                <a:spcPct val="90000"/>
              </a:lnSpc>
              <a:buNone/>
              <a:defRPr sz="8800" b="1">
                <a:solidFill>
                  <a:schemeClr val="bg1"/>
                </a:solidFill>
                <a:latin typeface="+mj-lt"/>
              </a:defRPr>
            </a:lvl1pPr>
          </a:lstStyle>
          <a:p>
            <a:pPr lvl="0"/>
            <a:r>
              <a:rPr lang="en-US" dirty="0"/>
              <a:t>01</a:t>
            </a:r>
          </a:p>
        </p:txBody>
      </p:sp>
      <p:sp>
        <p:nvSpPr>
          <p:cNvPr id="19" name="Text Placeholder 18">
            <a:extLst>
              <a:ext uri="{FF2B5EF4-FFF2-40B4-BE49-F238E27FC236}">
                <a16:creationId xmlns:a16="http://schemas.microsoft.com/office/drawing/2014/main" id="{65757DE8-43D6-4A47-ABC9-B39EC8016CB2}"/>
              </a:ext>
            </a:extLst>
          </p:cNvPr>
          <p:cNvSpPr>
            <a:spLocks noGrp="1"/>
          </p:cNvSpPr>
          <p:nvPr>
            <p:ph type="body" sz="quarter" idx="13"/>
          </p:nvPr>
        </p:nvSpPr>
        <p:spPr>
          <a:xfrm>
            <a:off x="1040130" y="2009775"/>
            <a:ext cx="3924300" cy="4391025"/>
          </a:xfrm>
        </p:spPr>
        <p:txBody>
          <a:bodyPr>
            <a:normAutofit/>
          </a:bodyPr>
          <a:lstStyle>
            <a:lvl1pPr marL="0" indent="0">
              <a:lnSpc>
                <a:spcPct val="150000"/>
              </a:lnSpc>
              <a:buNone/>
              <a:defRPr sz="1600">
                <a:solidFill>
                  <a:schemeClr val="accent2">
                    <a:lumMod val="50000"/>
                  </a:schemeClr>
                </a:solidFill>
              </a:defRPr>
            </a:lvl1pPr>
            <a:lvl2pPr marL="457200" indent="0">
              <a:buNone/>
              <a:defRPr sz="2000">
                <a:solidFill>
                  <a:schemeClr val="tx2">
                    <a:lumMod val="50000"/>
                  </a:schemeClr>
                </a:solidFill>
              </a:defRPr>
            </a:lvl2pPr>
            <a:lvl3pPr marL="914400" indent="0">
              <a:buNone/>
              <a:defRPr sz="1800">
                <a:solidFill>
                  <a:schemeClr val="tx2">
                    <a:lumMod val="50000"/>
                  </a:schemeClr>
                </a:solidFill>
              </a:defRPr>
            </a:lvl3pPr>
            <a:lvl4pPr marL="1371600" indent="0">
              <a:buNone/>
              <a:defRPr sz="1600">
                <a:solidFill>
                  <a:schemeClr val="tx2">
                    <a:lumMod val="50000"/>
                  </a:schemeClr>
                </a:solidFill>
              </a:defRPr>
            </a:lvl4pPr>
            <a:lvl5pPr marL="1828800" indent="0">
              <a:buNone/>
              <a:defRPr sz="1600">
                <a:solidFill>
                  <a:schemeClr val="tx2">
                    <a:lumMod val="50000"/>
                  </a:schemeClr>
                </a:solidFill>
              </a:defRPr>
            </a:lvl5pPr>
          </a:lstStyle>
          <a:p>
            <a:pPr lvl="0"/>
            <a:r>
              <a:rPr lang="en-US"/>
              <a:t>Click to edit Master text styles</a:t>
            </a:r>
          </a:p>
        </p:txBody>
      </p:sp>
      <p:sp>
        <p:nvSpPr>
          <p:cNvPr id="30" name="Date Placeholder 3">
            <a:extLst>
              <a:ext uri="{FF2B5EF4-FFF2-40B4-BE49-F238E27FC236}">
                <a16:creationId xmlns:a16="http://schemas.microsoft.com/office/drawing/2014/main" id="{984C97B0-0D42-4831-9ABD-390370C0F0B6}"/>
              </a:ext>
            </a:extLst>
          </p:cNvPr>
          <p:cNvSpPr>
            <a:spLocks noGrp="1"/>
          </p:cNvSpPr>
          <p:nvPr>
            <p:ph type="dt" sz="half" idx="2"/>
          </p:nvPr>
        </p:nvSpPr>
        <p:spPr>
          <a:xfrm>
            <a:off x="133350" y="6486982"/>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C7C81873-7D47-483D-BCB4-50DD9806C720}" type="datetime1">
              <a:rPr lang="en-US" smtClean="0"/>
              <a:t>2/23/2021</a:t>
            </a:fld>
            <a:endParaRPr lang="en-US" dirty="0"/>
          </a:p>
        </p:txBody>
      </p:sp>
      <p:sp>
        <p:nvSpPr>
          <p:cNvPr id="31" name="Slide Number Placeholder 5">
            <a:extLst>
              <a:ext uri="{FF2B5EF4-FFF2-40B4-BE49-F238E27FC236}">
                <a16:creationId xmlns:a16="http://schemas.microsoft.com/office/drawing/2014/main" id="{CE8438DF-723C-49AB-AD18-1C40F107F5BC}"/>
              </a:ext>
            </a:extLst>
          </p:cNvPr>
          <p:cNvSpPr>
            <a:spLocks noGrp="1"/>
          </p:cNvSpPr>
          <p:nvPr>
            <p:ph type="sldNum" sz="quarter" idx="4"/>
          </p:nvPr>
        </p:nvSpPr>
        <p:spPr>
          <a:xfrm>
            <a:off x="9315450" y="6486982"/>
            <a:ext cx="2743200" cy="365125"/>
          </a:xfrm>
          <a:prstGeom prst="rect">
            <a:avLst/>
          </a:prstGeom>
        </p:spPr>
        <p:txBody>
          <a:bodyPr vert="horz" lIns="91440" tIns="45720" rIns="91440" bIns="45720" rtlCol="0" anchor="ctr"/>
          <a:lstStyle>
            <a:lvl1pPr algn="r">
              <a:defRPr sz="900">
                <a:solidFill>
                  <a:schemeClr val="tx1">
                    <a:tint val="75000"/>
                  </a:schemeClr>
                </a:solidFill>
                <a:latin typeface="Biome Light" panose="020B0303030204020804" pitchFamily="34" charset="0"/>
                <a:cs typeface="Biome Light" panose="020B0303030204020804" pitchFamily="34" charset="0"/>
              </a:defRPr>
            </a:lvl1pPr>
          </a:lstStyle>
          <a:p>
            <a:fld id="{294A09A9-5501-47C1-A89A-A340965A2BE2}" type="slidenum">
              <a:rPr lang="en-US" smtClean="0"/>
              <a:pPr/>
              <a:t>‹#›</a:t>
            </a:fld>
            <a:endParaRPr lang="en-US" dirty="0"/>
          </a:p>
        </p:txBody>
      </p:sp>
      <p:sp>
        <p:nvSpPr>
          <p:cNvPr id="2" name="Title 1">
            <a:extLst>
              <a:ext uri="{FF2B5EF4-FFF2-40B4-BE49-F238E27FC236}">
                <a16:creationId xmlns:a16="http://schemas.microsoft.com/office/drawing/2014/main" id="{6032FDE8-62A6-4290-88E6-2795313DE27E}"/>
              </a:ext>
            </a:extLst>
          </p:cNvPr>
          <p:cNvSpPr>
            <a:spLocks noGrp="1"/>
          </p:cNvSpPr>
          <p:nvPr>
            <p:ph type="title" hasCustomPrompt="1"/>
          </p:nvPr>
        </p:nvSpPr>
        <p:spPr>
          <a:xfrm>
            <a:off x="1028700" y="465137"/>
            <a:ext cx="3935647" cy="1340615"/>
          </a:xfrm>
        </p:spPr>
        <p:txBody>
          <a:bodyPr vert="horz" lIns="91440" tIns="45720" rIns="91440" bIns="45720" rtlCol="0" anchor="ctr">
            <a:noAutofit/>
          </a:bodyPr>
          <a:lstStyle>
            <a:lvl1pPr>
              <a:defRPr lang="en-US">
                <a:solidFill>
                  <a:schemeClr val="accent2">
                    <a:lumMod val="50000"/>
                  </a:schemeClr>
                </a:solidFill>
                <a:latin typeface="+mn-lt"/>
                <a:ea typeface="+mn-ea"/>
                <a:cs typeface="+mn-cs"/>
              </a:defRPr>
            </a:lvl1pPr>
          </a:lstStyle>
          <a:p>
            <a:pPr marL="0" lvl="0" indent="0">
              <a:spcBef>
                <a:spcPts val="1000"/>
              </a:spcBef>
              <a:buFont typeface="Arial" panose="020B0604020202020204" pitchFamily="34" charset="0"/>
            </a:pPr>
            <a:r>
              <a:rPr lang="en-US" dirty="0"/>
              <a:t>Title</a:t>
            </a:r>
          </a:p>
        </p:txBody>
      </p:sp>
    </p:spTree>
    <p:extLst>
      <p:ext uri="{BB962C8B-B14F-4D97-AF65-F5344CB8AC3E}">
        <p14:creationId xmlns:p14="http://schemas.microsoft.com/office/powerpoint/2010/main" val="28026350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Break">
    <p:bg>
      <p:bgPr>
        <a:solidFill>
          <a:schemeClr val="accent2"/>
        </a:solidFill>
        <a:effectLst/>
      </p:bgPr>
    </p:bg>
    <p:spTree>
      <p:nvGrpSpPr>
        <p:cNvPr id="1" name=""/>
        <p:cNvGrpSpPr/>
        <p:nvPr/>
      </p:nvGrpSpPr>
      <p:grpSpPr>
        <a:xfrm>
          <a:off x="0" y="0"/>
          <a:ext cx="0" cy="0"/>
          <a:chOff x="0" y="0"/>
          <a:chExt cx="0" cy="0"/>
        </a:xfrm>
      </p:grpSpPr>
      <p:sp>
        <p:nvSpPr>
          <p:cNvPr id="22" name="Text Placeholder 21">
            <a:extLst>
              <a:ext uri="{FF2B5EF4-FFF2-40B4-BE49-F238E27FC236}">
                <a16:creationId xmlns:a16="http://schemas.microsoft.com/office/drawing/2014/main" id="{BC85317C-3A2D-483F-B913-714129E195A2}"/>
              </a:ext>
            </a:extLst>
          </p:cNvPr>
          <p:cNvSpPr>
            <a:spLocks noGrp="1"/>
          </p:cNvSpPr>
          <p:nvPr>
            <p:ph type="body" sz="quarter" idx="13" hasCustomPrompt="1"/>
          </p:nvPr>
        </p:nvSpPr>
        <p:spPr>
          <a:xfrm>
            <a:off x="2773045" y="2426610"/>
            <a:ext cx="2378075" cy="1111250"/>
          </a:xfrm>
        </p:spPr>
        <p:txBody>
          <a:bodyPr>
            <a:noAutofit/>
          </a:bodyPr>
          <a:lstStyle>
            <a:lvl1pPr marL="0" indent="0">
              <a:lnSpc>
                <a:spcPct val="90000"/>
              </a:lnSpc>
              <a:buNone/>
              <a:defRPr sz="8800">
                <a:solidFill>
                  <a:schemeClr val="bg1"/>
                </a:solidFill>
              </a:defRPr>
            </a:lvl1pPr>
          </a:lstStyle>
          <a:p>
            <a:pPr lvl="0"/>
            <a:r>
              <a:rPr lang="en-US" dirty="0"/>
              <a:t>02</a:t>
            </a:r>
          </a:p>
        </p:txBody>
      </p:sp>
      <p:sp>
        <p:nvSpPr>
          <p:cNvPr id="2" name="Title 1">
            <a:extLst>
              <a:ext uri="{FF2B5EF4-FFF2-40B4-BE49-F238E27FC236}">
                <a16:creationId xmlns:a16="http://schemas.microsoft.com/office/drawing/2014/main" id="{C45DFEC7-1EEC-4FF2-868A-9799EA69FE87}"/>
              </a:ext>
            </a:extLst>
          </p:cNvPr>
          <p:cNvSpPr>
            <a:spLocks noGrp="1"/>
          </p:cNvSpPr>
          <p:nvPr>
            <p:ph type="title"/>
          </p:nvPr>
        </p:nvSpPr>
        <p:spPr>
          <a:xfrm>
            <a:off x="3037155" y="2714986"/>
            <a:ext cx="6674802" cy="655320"/>
          </a:xfrm>
        </p:spPr>
        <p:txBody>
          <a:bodyPr vert="horz" lIns="91440" tIns="45720" rIns="91440" bIns="45720" rtlCol="0">
            <a:normAutofit/>
          </a:bodyPr>
          <a:lstStyle>
            <a:lvl1pPr>
              <a:defRPr lang="en-US">
                <a:solidFill>
                  <a:schemeClr val="accent2">
                    <a:lumMod val="50000"/>
                  </a:schemeClr>
                </a:solidFill>
                <a:ea typeface="+mn-ea"/>
                <a:cs typeface="+mn-cs"/>
              </a:defRPr>
            </a:lvl1pPr>
          </a:lstStyle>
          <a:p>
            <a:pPr marL="0" lvl="0" indent="0">
              <a:spcBef>
                <a:spcPts val="1000"/>
              </a:spcBef>
              <a:buFont typeface="Arial" panose="020B0604020202020204" pitchFamily="34" charset="0"/>
            </a:pPr>
            <a:r>
              <a:rPr lang="en-US"/>
              <a:t>Click to edit Master title style</a:t>
            </a:r>
            <a:endParaRPr lang="en-US" dirty="0"/>
          </a:p>
        </p:txBody>
      </p:sp>
    </p:spTree>
    <p:extLst>
      <p:ext uri="{BB962C8B-B14F-4D97-AF65-F5344CB8AC3E}">
        <p14:creationId xmlns:p14="http://schemas.microsoft.com/office/powerpoint/2010/main" val="30106943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art and Graph">
    <p:bg>
      <p:bgPr>
        <a:solidFill>
          <a:schemeClr val="bg2"/>
        </a:solidFill>
        <a:effectLst/>
      </p:bgPr>
    </p:bg>
    <p:spTree>
      <p:nvGrpSpPr>
        <p:cNvPr id="1" name=""/>
        <p:cNvGrpSpPr/>
        <p:nvPr/>
      </p:nvGrpSpPr>
      <p:grpSpPr>
        <a:xfrm>
          <a:off x="0" y="0"/>
          <a:ext cx="0" cy="0"/>
          <a:chOff x="0" y="0"/>
          <a:chExt cx="0" cy="0"/>
        </a:xfrm>
      </p:grpSpPr>
      <p:sp>
        <p:nvSpPr>
          <p:cNvPr id="14" name="Date Placeholder 3">
            <a:extLst>
              <a:ext uri="{FF2B5EF4-FFF2-40B4-BE49-F238E27FC236}">
                <a16:creationId xmlns:a16="http://schemas.microsoft.com/office/drawing/2014/main" id="{6E394D08-059F-42CF-AB8C-ED21F3BFB18A}"/>
              </a:ext>
            </a:extLst>
          </p:cNvPr>
          <p:cNvSpPr>
            <a:spLocks noGrp="1"/>
          </p:cNvSpPr>
          <p:nvPr>
            <p:ph type="dt" sz="half" idx="2"/>
          </p:nvPr>
        </p:nvSpPr>
        <p:spPr>
          <a:xfrm>
            <a:off x="133350" y="6486982"/>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90EA6C54-2562-43EA-9A1B-F808D04718E7}" type="datetime1">
              <a:rPr lang="en-US" smtClean="0"/>
              <a:t>2/23/2021</a:t>
            </a:fld>
            <a:endParaRPr lang="en-US" dirty="0"/>
          </a:p>
        </p:txBody>
      </p:sp>
      <p:sp>
        <p:nvSpPr>
          <p:cNvPr id="15" name="Slide Number Placeholder 5">
            <a:extLst>
              <a:ext uri="{FF2B5EF4-FFF2-40B4-BE49-F238E27FC236}">
                <a16:creationId xmlns:a16="http://schemas.microsoft.com/office/drawing/2014/main" id="{BDF7B388-741A-4181-9A9E-D8FA8EC49D29}"/>
              </a:ext>
            </a:extLst>
          </p:cNvPr>
          <p:cNvSpPr>
            <a:spLocks noGrp="1"/>
          </p:cNvSpPr>
          <p:nvPr>
            <p:ph type="sldNum" sz="quarter" idx="4"/>
          </p:nvPr>
        </p:nvSpPr>
        <p:spPr>
          <a:xfrm>
            <a:off x="9315450" y="6486982"/>
            <a:ext cx="2743200" cy="365125"/>
          </a:xfrm>
          <a:prstGeom prst="rect">
            <a:avLst/>
          </a:prstGeom>
        </p:spPr>
        <p:txBody>
          <a:bodyPr vert="horz" lIns="91440" tIns="45720" rIns="91440" bIns="45720" rtlCol="0" anchor="ctr"/>
          <a:lstStyle>
            <a:lvl1pPr algn="r">
              <a:defRPr sz="900">
                <a:solidFill>
                  <a:schemeClr val="tx1">
                    <a:tint val="75000"/>
                  </a:schemeClr>
                </a:solidFill>
                <a:latin typeface="Biome Light" panose="020B0303030204020804" pitchFamily="34" charset="0"/>
                <a:cs typeface="Biome Light" panose="020B0303030204020804" pitchFamily="34" charset="0"/>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40624600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accent1"/>
        </a:solidFill>
        <a:effectLst/>
      </p:bgPr>
    </p:bg>
    <p:spTree>
      <p:nvGrpSpPr>
        <p:cNvPr id="1" name=""/>
        <p:cNvGrpSpPr/>
        <p:nvPr/>
      </p:nvGrpSpPr>
      <p:grpSpPr>
        <a:xfrm>
          <a:off x="0" y="0"/>
          <a:ext cx="0" cy="0"/>
          <a:chOff x="0" y="0"/>
          <a:chExt cx="0" cy="0"/>
        </a:xfrm>
      </p:grpSpPr>
      <p:sp>
        <p:nvSpPr>
          <p:cNvPr id="14" name="Date Placeholder 3">
            <a:extLst>
              <a:ext uri="{FF2B5EF4-FFF2-40B4-BE49-F238E27FC236}">
                <a16:creationId xmlns:a16="http://schemas.microsoft.com/office/drawing/2014/main" id="{6E394D08-059F-42CF-AB8C-ED21F3BFB18A}"/>
              </a:ext>
            </a:extLst>
          </p:cNvPr>
          <p:cNvSpPr>
            <a:spLocks noGrp="1"/>
          </p:cNvSpPr>
          <p:nvPr>
            <p:ph type="dt" sz="half" idx="2"/>
          </p:nvPr>
        </p:nvSpPr>
        <p:spPr>
          <a:xfrm>
            <a:off x="133350" y="6486982"/>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90EA6C54-2562-43EA-9A1B-F808D04718E7}" type="datetime1">
              <a:rPr lang="en-US" smtClean="0"/>
              <a:t>2/23/2021</a:t>
            </a:fld>
            <a:endParaRPr lang="en-US" dirty="0"/>
          </a:p>
        </p:txBody>
      </p:sp>
      <p:sp>
        <p:nvSpPr>
          <p:cNvPr id="15" name="Slide Number Placeholder 5">
            <a:extLst>
              <a:ext uri="{FF2B5EF4-FFF2-40B4-BE49-F238E27FC236}">
                <a16:creationId xmlns:a16="http://schemas.microsoft.com/office/drawing/2014/main" id="{BDF7B388-741A-4181-9A9E-D8FA8EC49D29}"/>
              </a:ext>
            </a:extLst>
          </p:cNvPr>
          <p:cNvSpPr>
            <a:spLocks noGrp="1"/>
          </p:cNvSpPr>
          <p:nvPr>
            <p:ph type="sldNum" sz="quarter" idx="4"/>
          </p:nvPr>
        </p:nvSpPr>
        <p:spPr>
          <a:xfrm>
            <a:off x="9315450" y="6486982"/>
            <a:ext cx="2743200" cy="365125"/>
          </a:xfrm>
          <a:prstGeom prst="rect">
            <a:avLst/>
          </a:prstGeom>
        </p:spPr>
        <p:txBody>
          <a:bodyPr vert="horz" lIns="91440" tIns="45720" rIns="91440" bIns="45720" rtlCol="0" anchor="ctr"/>
          <a:lstStyle>
            <a:lvl1pPr algn="r">
              <a:defRPr sz="900">
                <a:solidFill>
                  <a:schemeClr val="tx1">
                    <a:tint val="75000"/>
                  </a:schemeClr>
                </a:solidFill>
                <a:latin typeface="Biome Light" panose="020B0303030204020804" pitchFamily="34" charset="0"/>
                <a:cs typeface="Biome Light" panose="020B0303030204020804" pitchFamily="34" charset="0"/>
              </a:defRPr>
            </a:lvl1pPr>
          </a:lstStyle>
          <a:p>
            <a:fld id="{294A09A9-5501-47C1-A89A-A340965A2BE2}" type="slidenum">
              <a:rPr lang="en-US" smtClean="0"/>
              <a:pPr/>
              <a:t>‹#›</a:t>
            </a:fld>
            <a:endParaRPr lang="en-US" dirty="0"/>
          </a:p>
        </p:txBody>
      </p:sp>
      <p:sp>
        <p:nvSpPr>
          <p:cNvPr id="7" name="Picture Placeholder 6">
            <a:extLst>
              <a:ext uri="{FF2B5EF4-FFF2-40B4-BE49-F238E27FC236}">
                <a16:creationId xmlns:a16="http://schemas.microsoft.com/office/drawing/2014/main" id="{2364FFEF-B933-46C6-A918-A80C987DB70F}"/>
              </a:ext>
            </a:extLst>
          </p:cNvPr>
          <p:cNvSpPr>
            <a:spLocks noGrp="1"/>
          </p:cNvSpPr>
          <p:nvPr>
            <p:ph type="pic" sz="quarter" idx="10"/>
          </p:nvPr>
        </p:nvSpPr>
        <p:spPr>
          <a:xfrm>
            <a:off x="1022147" y="0"/>
            <a:ext cx="3938588" cy="6400800"/>
          </a:xfrm>
        </p:spPr>
        <p:txBody>
          <a:bodyPr/>
          <a:lstStyle/>
          <a:p>
            <a:r>
              <a:rPr lang="en-US"/>
              <a:t>Click icon to add picture</a:t>
            </a:r>
          </a:p>
        </p:txBody>
      </p:sp>
      <p:pic>
        <p:nvPicPr>
          <p:cNvPr id="4" name="Picture 3" hidden="1">
            <a:extLst>
              <a:ext uri="{FF2B5EF4-FFF2-40B4-BE49-F238E27FC236}">
                <a16:creationId xmlns:a16="http://schemas.microsoft.com/office/drawing/2014/main" id="{59E5EAF8-68C2-4910-8F66-D9320B9574C2}"/>
              </a:ext>
            </a:extLst>
          </p:cNvPr>
          <p:cNvPicPr>
            <a:picLocks noChangeAspect="1"/>
          </p:cNvPicPr>
          <p:nvPr userDrawn="1"/>
        </p:nvPicPr>
        <p:blipFill>
          <a:blip r:embed="rId2"/>
          <a:stretch>
            <a:fillRect/>
          </a:stretch>
        </p:blipFill>
        <p:spPr>
          <a:xfrm>
            <a:off x="5947967" y="2105933"/>
            <a:ext cx="5297883" cy="1024217"/>
          </a:xfrm>
          <a:prstGeom prst="rect">
            <a:avLst/>
          </a:prstGeom>
        </p:spPr>
      </p:pic>
      <p:sp>
        <p:nvSpPr>
          <p:cNvPr id="5" name="Title 4">
            <a:extLst>
              <a:ext uri="{FF2B5EF4-FFF2-40B4-BE49-F238E27FC236}">
                <a16:creationId xmlns:a16="http://schemas.microsoft.com/office/drawing/2014/main" id="{E3BE48E1-D3BE-4B52-B2EC-13A514CB0530}"/>
              </a:ext>
            </a:extLst>
          </p:cNvPr>
          <p:cNvSpPr>
            <a:spLocks noGrp="1"/>
          </p:cNvSpPr>
          <p:nvPr>
            <p:ph type="title"/>
          </p:nvPr>
        </p:nvSpPr>
        <p:spPr>
          <a:xfrm>
            <a:off x="5947966" y="2105933"/>
            <a:ext cx="5297883" cy="2237467"/>
          </a:xfrm>
        </p:spPr>
        <p:txBody>
          <a:bodyPr anchor="t">
            <a:normAutofit/>
          </a:bodyPr>
          <a:lstStyle>
            <a:lvl1pPr>
              <a:lnSpc>
                <a:spcPct val="150000"/>
              </a:lnSpc>
              <a:spcBef>
                <a:spcPts val="1000"/>
              </a:spcBef>
              <a:defRPr sz="2000">
                <a:solidFill>
                  <a:schemeClr val="accent2">
                    <a:lumMod val="50000"/>
                  </a:schemeClr>
                </a:solidFill>
              </a:defRPr>
            </a:lvl1pPr>
          </a:lstStyle>
          <a:p>
            <a:r>
              <a:rPr lang="en-US"/>
              <a:t>Click to edit Master title style</a:t>
            </a:r>
          </a:p>
        </p:txBody>
      </p:sp>
    </p:spTree>
    <p:extLst>
      <p:ext uri="{BB962C8B-B14F-4D97-AF65-F5344CB8AC3E}">
        <p14:creationId xmlns:p14="http://schemas.microsoft.com/office/powerpoint/2010/main" val="25167453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meline">
    <p:bg>
      <p:bgRef idx="1001">
        <a:schemeClr val="bg2"/>
      </p:bgRef>
    </p:bg>
    <p:spTree>
      <p:nvGrpSpPr>
        <p:cNvPr id="1" name=""/>
        <p:cNvGrpSpPr/>
        <p:nvPr/>
      </p:nvGrpSpPr>
      <p:grpSpPr>
        <a:xfrm>
          <a:off x="0" y="0"/>
          <a:ext cx="0" cy="0"/>
          <a:chOff x="0" y="0"/>
          <a:chExt cx="0" cy="0"/>
        </a:xfrm>
      </p:grpSpPr>
      <p:sp>
        <p:nvSpPr>
          <p:cNvPr id="15" name="Date Placeholder 3">
            <a:extLst>
              <a:ext uri="{FF2B5EF4-FFF2-40B4-BE49-F238E27FC236}">
                <a16:creationId xmlns:a16="http://schemas.microsoft.com/office/drawing/2014/main" id="{50815B22-13FE-47CD-9F79-73704A278BD7}"/>
              </a:ext>
            </a:extLst>
          </p:cNvPr>
          <p:cNvSpPr>
            <a:spLocks noGrp="1"/>
          </p:cNvSpPr>
          <p:nvPr>
            <p:ph type="dt" sz="half" idx="2"/>
          </p:nvPr>
        </p:nvSpPr>
        <p:spPr>
          <a:xfrm>
            <a:off x="133350" y="6486982"/>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C5DB74C9-B808-4394-A017-79C83B2524EF}" type="datetime1">
              <a:rPr lang="en-US" smtClean="0"/>
              <a:t>2/23/2021</a:t>
            </a:fld>
            <a:endParaRPr lang="en-US" dirty="0"/>
          </a:p>
        </p:txBody>
      </p:sp>
      <p:sp>
        <p:nvSpPr>
          <p:cNvPr id="16" name="Slide Number Placeholder 5">
            <a:extLst>
              <a:ext uri="{FF2B5EF4-FFF2-40B4-BE49-F238E27FC236}">
                <a16:creationId xmlns:a16="http://schemas.microsoft.com/office/drawing/2014/main" id="{D7669539-CB64-44F5-999D-7B9E61F8AF99}"/>
              </a:ext>
            </a:extLst>
          </p:cNvPr>
          <p:cNvSpPr>
            <a:spLocks noGrp="1"/>
          </p:cNvSpPr>
          <p:nvPr>
            <p:ph type="sldNum" sz="quarter" idx="4"/>
          </p:nvPr>
        </p:nvSpPr>
        <p:spPr>
          <a:xfrm>
            <a:off x="9315450" y="6486982"/>
            <a:ext cx="2743200" cy="365125"/>
          </a:xfrm>
          <a:prstGeom prst="rect">
            <a:avLst/>
          </a:prstGeom>
        </p:spPr>
        <p:txBody>
          <a:bodyPr vert="horz" lIns="91440" tIns="45720" rIns="91440" bIns="45720" rtlCol="0" anchor="ctr"/>
          <a:lstStyle>
            <a:lvl1pPr algn="r">
              <a:defRPr sz="900">
                <a:solidFill>
                  <a:schemeClr val="tx1">
                    <a:tint val="75000"/>
                  </a:schemeClr>
                </a:solidFill>
                <a:latin typeface="Biome Light" panose="020B0303030204020804" pitchFamily="34" charset="0"/>
                <a:cs typeface="Biome Light" panose="020B0303030204020804" pitchFamily="34" charset="0"/>
              </a:defRPr>
            </a:lvl1pPr>
          </a:lstStyle>
          <a:p>
            <a:fld id="{294A09A9-5501-47C1-A89A-A340965A2BE2}" type="slidenum">
              <a:rPr lang="en-US" smtClean="0"/>
              <a:pPr/>
              <a:t>‹#›</a:t>
            </a:fld>
            <a:endParaRPr lang="en-US" dirty="0"/>
          </a:p>
        </p:txBody>
      </p:sp>
      <p:sp>
        <p:nvSpPr>
          <p:cNvPr id="3" name="Content Placeholder 2">
            <a:extLst>
              <a:ext uri="{FF2B5EF4-FFF2-40B4-BE49-F238E27FC236}">
                <a16:creationId xmlns:a16="http://schemas.microsoft.com/office/drawing/2014/main" id="{822BA076-F3B9-47CB-80C2-BE29F157D044}"/>
              </a:ext>
            </a:extLst>
          </p:cNvPr>
          <p:cNvSpPr>
            <a:spLocks noGrp="1"/>
          </p:cNvSpPr>
          <p:nvPr>
            <p:ph sz="quarter" idx="11"/>
          </p:nvPr>
        </p:nvSpPr>
        <p:spPr>
          <a:xfrm>
            <a:off x="854075" y="1625600"/>
            <a:ext cx="10499725" cy="48609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3">
            <a:extLst>
              <a:ext uri="{FF2B5EF4-FFF2-40B4-BE49-F238E27FC236}">
                <a16:creationId xmlns:a16="http://schemas.microsoft.com/office/drawing/2014/main" id="{E909627E-FE70-43A1-B0CB-4D4F6C32C2D0}"/>
              </a:ext>
            </a:extLst>
          </p:cNvPr>
          <p:cNvSpPr>
            <a:spLocks noGrp="1"/>
          </p:cNvSpPr>
          <p:nvPr>
            <p:ph type="title" hasCustomPrompt="1"/>
          </p:nvPr>
        </p:nvSpPr>
        <p:spPr>
          <a:xfrm>
            <a:off x="854074" y="122239"/>
            <a:ext cx="10499725" cy="1355724"/>
          </a:xfrm>
        </p:spPr>
        <p:txBody>
          <a:bodyPr vert="horz" lIns="91440" tIns="45720" rIns="91440" bIns="45720" rtlCol="0" anchor="ctr">
            <a:normAutofit/>
          </a:bodyPr>
          <a:lstStyle>
            <a:lvl1pPr algn="ctr">
              <a:defRPr lang="en-US">
                <a:solidFill>
                  <a:schemeClr val="accent2">
                    <a:lumMod val="50000"/>
                  </a:schemeClr>
                </a:solidFill>
                <a:ea typeface="+mn-ea"/>
                <a:cs typeface="+mn-cs"/>
              </a:defRPr>
            </a:lvl1pPr>
          </a:lstStyle>
          <a:p>
            <a:pPr lvl="0"/>
            <a:r>
              <a:rPr lang="en-US" dirty="0"/>
              <a:t>Click to edit Master text styles</a:t>
            </a:r>
          </a:p>
        </p:txBody>
      </p:sp>
    </p:spTree>
    <p:extLst>
      <p:ext uri="{BB962C8B-B14F-4D97-AF65-F5344CB8AC3E}">
        <p14:creationId xmlns:p14="http://schemas.microsoft.com/office/powerpoint/2010/main" val="1476947594"/>
      </p:ext>
    </p:extLst>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p:bg>
      <p:bgPr>
        <a:solidFill>
          <a:schemeClr val="accent2"/>
        </a:solidFill>
        <a:effectLst/>
      </p:bgPr>
    </p:bg>
    <p:spTree>
      <p:nvGrpSpPr>
        <p:cNvPr id="1" name=""/>
        <p:cNvGrpSpPr/>
        <p:nvPr/>
      </p:nvGrpSpPr>
      <p:grpSpPr>
        <a:xfrm>
          <a:off x="0" y="0"/>
          <a:ext cx="0" cy="0"/>
          <a:chOff x="0" y="0"/>
          <a:chExt cx="0" cy="0"/>
        </a:xfrm>
      </p:grpSpPr>
      <p:sp>
        <p:nvSpPr>
          <p:cNvPr id="34" name="Text Placeholder 22">
            <a:extLst>
              <a:ext uri="{FF2B5EF4-FFF2-40B4-BE49-F238E27FC236}">
                <a16:creationId xmlns:a16="http://schemas.microsoft.com/office/drawing/2014/main" id="{41BF345D-81AF-4851-83A1-623398489054}"/>
              </a:ext>
            </a:extLst>
          </p:cNvPr>
          <p:cNvSpPr>
            <a:spLocks noGrp="1"/>
          </p:cNvSpPr>
          <p:nvPr>
            <p:ph type="body" sz="quarter" idx="21" hasCustomPrompt="1"/>
          </p:nvPr>
        </p:nvSpPr>
        <p:spPr>
          <a:xfrm>
            <a:off x="761917" y="517972"/>
            <a:ext cx="3108960" cy="1333500"/>
          </a:xfrm>
        </p:spPr>
        <p:txBody>
          <a:bodyPr>
            <a:noAutofit/>
          </a:bodyPr>
          <a:lstStyle>
            <a:lvl1pPr marL="0" indent="0">
              <a:lnSpc>
                <a:spcPct val="90000"/>
              </a:lnSpc>
              <a:buNone/>
              <a:defRPr sz="8800" b="1">
                <a:solidFill>
                  <a:schemeClr val="tx1"/>
                </a:solidFill>
              </a:defRPr>
            </a:lvl1pPr>
          </a:lstStyle>
          <a:p>
            <a:pPr lvl="0"/>
            <a:r>
              <a:rPr lang="en-US" dirty="0"/>
              <a:t>01</a:t>
            </a:r>
          </a:p>
        </p:txBody>
      </p:sp>
      <p:sp>
        <p:nvSpPr>
          <p:cNvPr id="21" name="Picture Placeholder 20">
            <a:extLst>
              <a:ext uri="{FF2B5EF4-FFF2-40B4-BE49-F238E27FC236}">
                <a16:creationId xmlns:a16="http://schemas.microsoft.com/office/drawing/2014/main" id="{EC4F3A57-45ED-498D-858C-3EE63DF129C4}"/>
              </a:ext>
            </a:extLst>
          </p:cNvPr>
          <p:cNvSpPr>
            <a:spLocks noGrp="1"/>
          </p:cNvSpPr>
          <p:nvPr>
            <p:ph type="pic" sz="quarter" idx="11"/>
          </p:nvPr>
        </p:nvSpPr>
        <p:spPr>
          <a:xfrm>
            <a:off x="1036601" y="3552677"/>
            <a:ext cx="1874874" cy="2848123"/>
          </a:xfrm>
        </p:spPr>
        <p:txBody>
          <a:bodyPr/>
          <a:lstStyle/>
          <a:p>
            <a:r>
              <a:rPr lang="en-US"/>
              <a:t>Click icon to add picture</a:t>
            </a:r>
          </a:p>
        </p:txBody>
      </p:sp>
      <p:sp>
        <p:nvSpPr>
          <p:cNvPr id="22" name="Picture Placeholder 20">
            <a:extLst>
              <a:ext uri="{FF2B5EF4-FFF2-40B4-BE49-F238E27FC236}">
                <a16:creationId xmlns:a16="http://schemas.microsoft.com/office/drawing/2014/main" id="{1AC5BB09-E3BA-4948-93B3-EDCAAB803112}"/>
              </a:ext>
            </a:extLst>
          </p:cNvPr>
          <p:cNvSpPr>
            <a:spLocks noGrp="1"/>
          </p:cNvSpPr>
          <p:nvPr>
            <p:ph type="pic" sz="quarter" idx="12"/>
          </p:nvPr>
        </p:nvSpPr>
        <p:spPr>
          <a:xfrm>
            <a:off x="3101197" y="3552677"/>
            <a:ext cx="1874874" cy="2848123"/>
          </a:xfrm>
        </p:spPr>
        <p:txBody>
          <a:bodyPr/>
          <a:lstStyle/>
          <a:p>
            <a:r>
              <a:rPr lang="en-US"/>
              <a:t>Click icon to add picture</a:t>
            </a:r>
            <a:endParaRPr lang="en-US" dirty="0"/>
          </a:p>
        </p:txBody>
      </p:sp>
      <p:sp>
        <p:nvSpPr>
          <p:cNvPr id="23" name="Picture Placeholder 20">
            <a:extLst>
              <a:ext uri="{FF2B5EF4-FFF2-40B4-BE49-F238E27FC236}">
                <a16:creationId xmlns:a16="http://schemas.microsoft.com/office/drawing/2014/main" id="{BF83C6B7-5484-4586-8830-098BDCD9C987}"/>
              </a:ext>
            </a:extLst>
          </p:cNvPr>
          <p:cNvSpPr>
            <a:spLocks noGrp="1"/>
          </p:cNvSpPr>
          <p:nvPr>
            <p:ph type="pic" sz="quarter" idx="13"/>
          </p:nvPr>
        </p:nvSpPr>
        <p:spPr>
          <a:xfrm>
            <a:off x="5166324" y="3552677"/>
            <a:ext cx="1874874" cy="2848123"/>
          </a:xfrm>
        </p:spPr>
        <p:txBody>
          <a:bodyPr/>
          <a:lstStyle/>
          <a:p>
            <a:r>
              <a:rPr lang="en-US"/>
              <a:t>Click icon to add picture</a:t>
            </a:r>
          </a:p>
        </p:txBody>
      </p:sp>
      <p:sp>
        <p:nvSpPr>
          <p:cNvPr id="24" name="Picture Placeholder 20">
            <a:extLst>
              <a:ext uri="{FF2B5EF4-FFF2-40B4-BE49-F238E27FC236}">
                <a16:creationId xmlns:a16="http://schemas.microsoft.com/office/drawing/2014/main" id="{0C5663B1-EED6-4D80-A7C2-19E1366387A4}"/>
              </a:ext>
            </a:extLst>
          </p:cNvPr>
          <p:cNvSpPr>
            <a:spLocks noGrp="1"/>
          </p:cNvSpPr>
          <p:nvPr>
            <p:ph type="pic" sz="quarter" idx="14"/>
          </p:nvPr>
        </p:nvSpPr>
        <p:spPr>
          <a:xfrm>
            <a:off x="7239069" y="3552677"/>
            <a:ext cx="1874874" cy="2848123"/>
          </a:xfrm>
        </p:spPr>
        <p:txBody>
          <a:bodyPr/>
          <a:lstStyle/>
          <a:p>
            <a:r>
              <a:rPr lang="en-US"/>
              <a:t>Click icon to add picture</a:t>
            </a:r>
          </a:p>
        </p:txBody>
      </p:sp>
      <p:sp>
        <p:nvSpPr>
          <p:cNvPr id="25" name="Picture Placeholder 20">
            <a:extLst>
              <a:ext uri="{FF2B5EF4-FFF2-40B4-BE49-F238E27FC236}">
                <a16:creationId xmlns:a16="http://schemas.microsoft.com/office/drawing/2014/main" id="{D21E7B61-407B-40A7-9AF6-0D7E7106BCFC}"/>
              </a:ext>
            </a:extLst>
          </p:cNvPr>
          <p:cNvSpPr>
            <a:spLocks noGrp="1"/>
          </p:cNvSpPr>
          <p:nvPr>
            <p:ph type="pic" sz="quarter" idx="15"/>
          </p:nvPr>
        </p:nvSpPr>
        <p:spPr>
          <a:xfrm>
            <a:off x="9296046" y="3552677"/>
            <a:ext cx="1874874" cy="2848123"/>
          </a:xfrm>
        </p:spPr>
        <p:txBody>
          <a:bodyPr/>
          <a:lstStyle/>
          <a:p>
            <a:r>
              <a:rPr lang="en-US"/>
              <a:t>Click icon to add picture</a:t>
            </a:r>
          </a:p>
        </p:txBody>
      </p:sp>
      <p:sp>
        <p:nvSpPr>
          <p:cNvPr id="30" name="Date Placeholder 3">
            <a:extLst>
              <a:ext uri="{FF2B5EF4-FFF2-40B4-BE49-F238E27FC236}">
                <a16:creationId xmlns:a16="http://schemas.microsoft.com/office/drawing/2014/main" id="{415C3ACC-5A8A-46E6-BA0D-90ADD27E2F85}"/>
              </a:ext>
            </a:extLst>
          </p:cNvPr>
          <p:cNvSpPr>
            <a:spLocks noGrp="1"/>
          </p:cNvSpPr>
          <p:nvPr>
            <p:ph type="dt" sz="half" idx="2"/>
          </p:nvPr>
        </p:nvSpPr>
        <p:spPr>
          <a:xfrm>
            <a:off x="133350" y="6486982"/>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AAD2DF6D-B715-4785-8DEA-9165C638CF44}" type="datetime1">
              <a:rPr lang="en-US" smtClean="0"/>
              <a:t>2/23/2021</a:t>
            </a:fld>
            <a:endParaRPr lang="en-US" dirty="0"/>
          </a:p>
        </p:txBody>
      </p:sp>
      <p:sp>
        <p:nvSpPr>
          <p:cNvPr id="31" name="Slide Number Placeholder 5">
            <a:extLst>
              <a:ext uri="{FF2B5EF4-FFF2-40B4-BE49-F238E27FC236}">
                <a16:creationId xmlns:a16="http://schemas.microsoft.com/office/drawing/2014/main" id="{0D00A5C2-DCEE-4CB3-9307-61EB88B1D59C}"/>
              </a:ext>
            </a:extLst>
          </p:cNvPr>
          <p:cNvSpPr>
            <a:spLocks noGrp="1"/>
          </p:cNvSpPr>
          <p:nvPr>
            <p:ph type="sldNum" sz="quarter" idx="4"/>
          </p:nvPr>
        </p:nvSpPr>
        <p:spPr>
          <a:xfrm>
            <a:off x="9315450" y="6486982"/>
            <a:ext cx="2743200" cy="365125"/>
          </a:xfrm>
          <a:prstGeom prst="rect">
            <a:avLst/>
          </a:prstGeom>
        </p:spPr>
        <p:txBody>
          <a:bodyPr vert="horz" lIns="91440" tIns="45720" rIns="91440" bIns="45720" rtlCol="0" anchor="ctr"/>
          <a:lstStyle>
            <a:lvl1pPr algn="r">
              <a:defRPr sz="900">
                <a:solidFill>
                  <a:schemeClr val="tx1">
                    <a:tint val="75000"/>
                  </a:schemeClr>
                </a:solidFill>
                <a:latin typeface="Biome Light" panose="020B0303030204020804" pitchFamily="34" charset="0"/>
                <a:cs typeface="Biome Light" panose="020B0303030204020804" pitchFamily="34" charset="0"/>
              </a:defRPr>
            </a:lvl1pPr>
          </a:lstStyle>
          <a:p>
            <a:fld id="{294A09A9-5501-47C1-A89A-A340965A2BE2}" type="slidenum">
              <a:rPr lang="en-US" smtClean="0"/>
              <a:pPr/>
              <a:t>‹#›</a:t>
            </a:fld>
            <a:endParaRPr lang="en-US" dirty="0"/>
          </a:p>
        </p:txBody>
      </p:sp>
      <p:sp>
        <p:nvSpPr>
          <p:cNvPr id="2" name="Title 1">
            <a:extLst>
              <a:ext uri="{FF2B5EF4-FFF2-40B4-BE49-F238E27FC236}">
                <a16:creationId xmlns:a16="http://schemas.microsoft.com/office/drawing/2014/main" id="{E3E8CB70-B054-4294-AD29-EE7A75C723E5}"/>
              </a:ext>
            </a:extLst>
          </p:cNvPr>
          <p:cNvSpPr>
            <a:spLocks noGrp="1"/>
          </p:cNvSpPr>
          <p:nvPr>
            <p:ph type="title"/>
          </p:nvPr>
        </p:nvSpPr>
        <p:spPr>
          <a:xfrm>
            <a:off x="1051560" y="651507"/>
            <a:ext cx="8991563" cy="1005839"/>
          </a:xfrm>
        </p:spPr>
        <p:txBody>
          <a:bodyPr vert="horz" lIns="91440" tIns="45720" rIns="91440" bIns="45720" rtlCol="0" anchor="ctr">
            <a:noAutofit/>
          </a:bodyPr>
          <a:lstStyle>
            <a:lvl1pPr>
              <a:lnSpc>
                <a:spcPct val="90000"/>
              </a:lnSpc>
              <a:defRPr lang="en-US">
                <a:solidFill>
                  <a:schemeClr val="accent2">
                    <a:lumMod val="50000"/>
                  </a:schemeClr>
                </a:solidFill>
                <a:ea typeface="+mn-ea"/>
                <a:cs typeface="+mn-cs"/>
              </a:defRPr>
            </a:lvl1pPr>
          </a:lstStyle>
          <a:p>
            <a:pPr marL="0" lvl="0" indent="0">
              <a:spcBef>
                <a:spcPts val="1000"/>
              </a:spcBef>
              <a:buFont typeface="Arial" panose="020B0604020202020204" pitchFamily="34" charset="0"/>
            </a:pPr>
            <a:r>
              <a:rPr lang="en-US"/>
              <a:t>Click to edit Master title style</a:t>
            </a:r>
            <a:endParaRPr lang="en-US" dirty="0"/>
          </a:p>
        </p:txBody>
      </p:sp>
      <p:sp>
        <p:nvSpPr>
          <p:cNvPr id="4" name="Text Placeholder 3">
            <a:extLst>
              <a:ext uri="{FF2B5EF4-FFF2-40B4-BE49-F238E27FC236}">
                <a16:creationId xmlns:a16="http://schemas.microsoft.com/office/drawing/2014/main" id="{28E0D608-4E7A-4014-9F62-CB43A0C83943}"/>
              </a:ext>
            </a:extLst>
          </p:cNvPr>
          <p:cNvSpPr>
            <a:spLocks noGrp="1"/>
          </p:cNvSpPr>
          <p:nvPr>
            <p:ph type="body" sz="quarter" idx="16" hasCustomPrompt="1"/>
          </p:nvPr>
        </p:nvSpPr>
        <p:spPr>
          <a:xfrm>
            <a:off x="1036638" y="2717800"/>
            <a:ext cx="1866900" cy="711200"/>
          </a:xfrm>
        </p:spPr>
        <p:txBody>
          <a:bodyPr>
            <a:noAutofit/>
          </a:bodyPr>
          <a:lstStyle>
            <a:lvl1pPr marL="0" indent="0">
              <a:lnSpc>
                <a:spcPct val="100000"/>
              </a:lnSpc>
              <a:spcBef>
                <a:spcPts val="0"/>
              </a:spcBef>
              <a:buNone/>
              <a:defRPr sz="1800">
                <a:solidFill>
                  <a:schemeClr val="accent2">
                    <a:lumMod val="50000"/>
                  </a:schemeClr>
                </a:solidFill>
              </a:defRPr>
            </a:lvl1pPr>
            <a:lvl2pPr>
              <a:defRPr sz="1400"/>
            </a:lvl2pPr>
            <a:lvl3pPr>
              <a:defRPr sz="1400"/>
            </a:lvl3pPr>
            <a:lvl4pPr>
              <a:defRPr sz="1400"/>
            </a:lvl4pPr>
            <a:lvl5pPr>
              <a:defRPr sz="1400"/>
            </a:lvl5pPr>
          </a:lstStyle>
          <a:p>
            <a:pPr lvl="0"/>
            <a:r>
              <a:rPr lang="en-US" dirty="0"/>
              <a:t>Name</a:t>
            </a:r>
          </a:p>
          <a:p>
            <a:pPr lvl="0"/>
            <a:r>
              <a:rPr lang="en-US" dirty="0"/>
              <a:t>Title</a:t>
            </a:r>
          </a:p>
        </p:txBody>
      </p:sp>
      <p:sp>
        <p:nvSpPr>
          <p:cNvPr id="26" name="Text Placeholder 3">
            <a:extLst>
              <a:ext uri="{FF2B5EF4-FFF2-40B4-BE49-F238E27FC236}">
                <a16:creationId xmlns:a16="http://schemas.microsoft.com/office/drawing/2014/main" id="{9C3A63B0-4EEA-45BC-A016-5FDA0969EA00}"/>
              </a:ext>
            </a:extLst>
          </p:cNvPr>
          <p:cNvSpPr>
            <a:spLocks noGrp="1"/>
          </p:cNvSpPr>
          <p:nvPr>
            <p:ph type="body" sz="quarter" idx="17" hasCustomPrompt="1"/>
          </p:nvPr>
        </p:nvSpPr>
        <p:spPr>
          <a:xfrm>
            <a:off x="3086100" y="2718405"/>
            <a:ext cx="1866900" cy="711200"/>
          </a:xfrm>
        </p:spPr>
        <p:txBody>
          <a:bodyPr>
            <a:noAutofit/>
          </a:bodyPr>
          <a:lstStyle>
            <a:lvl1pPr marL="0" indent="0">
              <a:lnSpc>
                <a:spcPct val="100000"/>
              </a:lnSpc>
              <a:spcBef>
                <a:spcPts val="0"/>
              </a:spcBef>
              <a:buNone/>
              <a:defRPr sz="1800">
                <a:solidFill>
                  <a:schemeClr val="accent2">
                    <a:lumMod val="50000"/>
                  </a:schemeClr>
                </a:solidFill>
              </a:defRPr>
            </a:lvl1pPr>
            <a:lvl2pPr>
              <a:defRPr sz="1400"/>
            </a:lvl2pPr>
            <a:lvl3pPr>
              <a:defRPr sz="1400"/>
            </a:lvl3pPr>
            <a:lvl4pPr>
              <a:defRPr sz="1400"/>
            </a:lvl4pPr>
            <a:lvl5pPr>
              <a:defRPr sz="1400"/>
            </a:lvl5pPr>
          </a:lstStyle>
          <a:p>
            <a:pPr lvl="0"/>
            <a:r>
              <a:rPr lang="en-US" dirty="0"/>
              <a:t>Name</a:t>
            </a:r>
          </a:p>
          <a:p>
            <a:pPr lvl="0"/>
            <a:r>
              <a:rPr lang="en-US" dirty="0"/>
              <a:t>Title</a:t>
            </a:r>
          </a:p>
        </p:txBody>
      </p:sp>
      <p:sp>
        <p:nvSpPr>
          <p:cNvPr id="27" name="Text Placeholder 3">
            <a:extLst>
              <a:ext uri="{FF2B5EF4-FFF2-40B4-BE49-F238E27FC236}">
                <a16:creationId xmlns:a16="http://schemas.microsoft.com/office/drawing/2014/main" id="{7080679B-5220-4478-B631-7112F870B7AC}"/>
              </a:ext>
            </a:extLst>
          </p:cNvPr>
          <p:cNvSpPr>
            <a:spLocks noGrp="1"/>
          </p:cNvSpPr>
          <p:nvPr>
            <p:ph type="body" sz="quarter" idx="18" hasCustomPrompt="1"/>
          </p:nvPr>
        </p:nvSpPr>
        <p:spPr>
          <a:xfrm>
            <a:off x="5143500" y="2718405"/>
            <a:ext cx="1866900" cy="711200"/>
          </a:xfrm>
        </p:spPr>
        <p:txBody>
          <a:bodyPr>
            <a:noAutofit/>
          </a:bodyPr>
          <a:lstStyle>
            <a:lvl1pPr marL="0" indent="0">
              <a:lnSpc>
                <a:spcPct val="100000"/>
              </a:lnSpc>
              <a:spcBef>
                <a:spcPts val="0"/>
              </a:spcBef>
              <a:buNone/>
              <a:defRPr sz="1800">
                <a:solidFill>
                  <a:schemeClr val="accent2">
                    <a:lumMod val="50000"/>
                  </a:schemeClr>
                </a:solidFill>
              </a:defRPr>
            </a:lvl1pPr>
            <a:lvl2pPr>
              <a:defRPr sz="1400"/>
            </a:lvl2pPr>
            <a:lvl3pPr>
              <a:defRPr sz="1400"/>
            </a:lvl3pPr>
            <a:lvl4pPr>
              <a:defRPr sz="1400"/>
            </a:lvl4pPr>
            <a:lvl5pPr>
              <a:defRPr sz="1400"/>
            </a:lvl5pPr>
          </a:lstStyle>
          <a:p>
            <a:pPr lvl="0"/>
            <a:r>
              <a:rPr lang="en-US" dirty="0"/>
              <a:t>Name</a:t>
            </a:r>
          </a:p>
          <a:p>
            <a:pPr lvl="0"/>
            <a:r>
              <a:rPr lang="en-US" dirty="0"/>
              <a:t>Title</a:t>
            </a:r>
          </a:p>
        </p:txBody>
      </p:sp>
      <p:sp>
        <p:nvSpPr>
          <p:cNvPr id="28" name="Text Placeholder 3">
            <a:extLst>
              <a:ext uri="{FF2B5EF4-FFF2-40B4-BE49-F238E27FC236}">
                <a16:creationId xmlns:a16="http://schemas.microsoft.com/office/drawing/2014/main" id="{9E4F61A3-2797-46FB-ACA7-0443E3BBDD20}"/>
              </a:ext>
            </a:extLst>
          </p:cNvPr>
          <p:cNvSpPr>
            <a:spLocks noGrp="1"/>
          </p:cNvSpPr>
          <p:nvPr>
            <p:ph type="body" sz="quarter" idx="19" hasCustomPrompt="1"/>
          </p:nvPr>
        </p:nvSpPr>
        <p:spPr>
          <a:xfrm>
            <a:off x="7239070" y="2718405"/>
            <a:ext cx="1866900" cy="711200"/>
          </a:xfrm>
        </p:spPr>
        <p:txBody>
          <a:bodyPr>
            <a:noAutofit/>
          </a:bodyPr>
          <a:lstStyle>
            <a:lvl1pPr marL="0" indent="0">
              <a:lnSpc>
                <a:spcPct val="100000"/>
              </a:lnSpc>
              <a:spcBef>
                <a:spcPts val="0"/>
              </a:spcBef>
              <a:buNone/>
              <a:defRPr sz="1800">
                <a:solidFill>
                  <a:schemeClr val="accent2">
                    <a:lumMod val="50000"/>
                  </a:schemeClr>
                </a:solidFill>
              </a:defRPr>
            </a:lvl1pPr>
            <a:lvl2pPr>
              <a:defRPr sz="1400"/>
            </a:lvl2pPr>
            <a:lvl3pPr>
              <a:defRPr sz="1400"/>
            </a:lvl3pPr>
            <a:lvl4pPr>
              <a:defRPr sz="1400"/>
            </a:lvl4pPr>
            <a:lvl5pPr>
              <a:defRPr sz="1400"/>
            </a:lvl5pPr>
          </a:lstStyle>
          <a:p>
            <a:pPr lvl="0"/>
            <a:r>
              <a:rPr lang="en-US" dirty="0"/>
              <a:t>Name</a:t>
            </a:r>
          </a:p>
          <a:p>
            <a:pPr lvl="0"/>
            <a:r>
              <a:rPr lang="en-US" dirty="0"/>
              <a:t>Title</a:t>
            </a:r>
          </a:p>
        </p:txBody>
      </p:sp>
      <p:sp>
        <p:nvSpPr>
          <p:cNvPr id="29" name="Text Placeholder 3">
            <a:extLst>
              <a:ext uri="{FF2B5EF4-FFF2-40B4-BE49-F238E27FC236}">
                <a16:creationId xmlns:a16="http://schemas.microsoft.com/office/drawing/2014/main" id="{14ED733B-1DE9-4FDC-BD5F-2BE3BB07C93E}"/>
              </a:ext>
            </a:extLst>
          </p:cNvPr>
          <p:cNvSpPr>
            <a:spLocks noGrp="1"/>
          </p:cNvSpPr>
          <p:nvPr>
            <p:ph type="body" sz="quarter" idx="20" hasCustomPrompt="1"/>
          </p:nvPr>
        </p:nvSpPr>
        <p:spPr>
          <a:xfrm>
            <a:off x="9304020" y="2718405"/>
            <a:ext cx="1866900" cy="711200"/>
          </a:xfrm>
        </p:spPr>
        <p:txBody>
          <a:bodyPr>
            <a:noAutofit/>
          </a:bodyPr>
          <a:lstStyle>
            <a:lvl1pPr marL="0" indent="0">
              <a:lnSpc>
                <a:spcPct val="100000"/>
              </a:lnSpc>
              <a:spcBef>
                <a:spcPts val="0"/>
              </a:spcBef>
              <a:buNone/>
              <a:defRPr sz="1800">
                <a:solidFill>
                  <a:schemeClr val="accent2">
                    <a:lumMod val="50000"/>
                  </a:schemeClr>
                </a:solidFill>
              </a:defRPr>
            </a:lvl1pPr>
            <a:lvl2pPr>
              <a:defRPr sz="1400"/>
            </a:lvl2pPr>
            <a:lvl3pPr>
              <a:defRPr sz="1400"/>
            </a:lvl3pPr>
            <a:lvl4pPr>
              <a:defRPr sz="1400"/>
            </a:lvl4pPr>
            <a:lvl5pPr>
              <a:defRPr sz="1400"/>
            </a:lvl5pPr>
          </a:lstStyle>
          <a:p>
            <a:pPr lvl="0"/>
            <a:r>
              <a:rPr lang="en-US" dirty="0"/>
              <a:t>Name</a:t>
            </a:r>
          </a:p>
          <a:p>
            <a:pPr lvl="0"/>
            <a:r>
              <a:rPr lang="en-US" dirty="0"/>
              <a:t>Title</a:t>
            </a:r>
          </a:p>
        </p:txBody>
      </p:sp>
    </p:spTree>
    <p:extLst>
      <p:ext uri="{BB962C8B-B14F-4D97-AF65-F5344CB8AC3E}">
        <p14:creationId xmlns:p14="http://schemas.microsoft.com/office/powerpoint/2010/main" val="2405858091"/>
      </p:ext>
    </p:extLst>
  </p:cSld>
  <p:clrMapOvr>
    <a:overrideClrMapping bg1="dk1" tx1="lt1" bg2="dk2" tx2="lt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1 Column">
    <p:bg>
      <p:bgPr>
        <a:solidFill>
          <a:schemeClr val="bg2"/>
        </a:solidFill>
        <a:effectLst/>
      </p:bgPr>
    </p:bg>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B275B11D-8F3F-472B-BBCC-A4F7415AC0A5}"/>
              </a:ext>
            </a:extLst>
          </p:cNvPr>
          <p:cNvSpPr>
            <a:spLocks noGrp="1"/>
          </p:cNvSpPr>
          <p:nvPr>
            <p:ph type="pic" sz="quarter" idx="10"/>
          </p:nvPr>
        </p:nvSpPr>
        <p:spPr>
          <a:xfrm>
            <a:off x="1028700" y="3543300"/>
            <a:ext cx="3924300" cy="3314700"/>
          </a:xfrm>
        </p:spPr>
        <p:txBody>
          <a:bodyPr/>
          <a:lstStyle/>
          <a:p>
            <a:r>
              <a:rPr lang="en-US"/>
              <a:t>Click icon to add picture</a:t>
            </a:r>
          </a:p>
        </p:txBody>
      </p:sp>
      <p:sp>
        <p:nvSpPr>
          <p:cNvPr id="6" name="Content Placeholder 2">
            <a:extLst>
              <a:ext uri="{FF2B5EF4-FFF2-40B4-BE49-F238E27FC236}">
                <a16:creationId xmlns:a16="http://schemas.microsoft.com/office/drawing/2014/main" id="{99F0629D-1A5F-4F4F-90D6-430379624EFF}"/>
              </a:ext>
            </a:extLst>
          </p:cNvPr>
          <p:cNvSpPr>
            <a:spLocks noGrp="1"/>
          </p:cNvSpPr>
          <p:nvPr>
            <p:ph idx="4294967295"/>
          </p:nvPr>
        </p:nvSpPr>
        <p:spPr>
          <a:xfrm>
            <a:off x="6191250" y="1981200"/>
            <a:ext cx="4972050" cy="4473575"/>
          </a:xfrm>
        </p:spPr>
        <p:txBody>
          <a:bodyPr>
            <a:normAutofit/>
          </a:bodyPr>
          <a:lstStyle>
            <a:lvl1pPr marL="0" indent="0">
              <a:buNone/>
              <a:defRPr/>
            </a:lvl1pPr>
          </a:lstStyle>
          <a:p>
            <a:pPr lvl="0"/>
            <a:r>
              <a:rPr lang="en-US" sz="1600">
                <a:solidFill>
                  <a:schemeClr val="tx2">
                    <a:lumMod val="50000"/>
                  </a:schemeClr>
                </a:solidFill>
                <a:latin typeface="Biome Light" panose="020B0303030204020804" pitchFamily="34" charset="0"/>
                <a:cs typeface="Biome Light" panose="020B0303030204020804" pitchFamily="34" charset="0"/>
              </a:rPr>
              <a:t>Click to edit Master text styles</a:t>
            </a:r>
          </a:p>
        </p:txBody>
      </p:sp>
      <p:sp>
        <p:nvSpPr>
          <p:cNvPr id="17" name="Date Placeholder 3">
            <a:extLst>
              <a:ext uri="{FF2B5EF4-FFF2-40B4-BE49-F238E27FC236}">
                <a16:creationId xmlns:a16="http://schemas.microsoft.com/office/drawing/2014/main" id="{218C063B-0EE9-4FD5-A116-241C245452AC}"/>
              </a:ext>
            </a:extLst>
          </p:cNvPr>
          <p:cNvSpPr>
            <a:spLocks noGrp="1"/>
          </p:cNvSpPr>
          <p:nvPr>
            <p:ph type="dt" sz="half" idx="2"/>
          </p:nvPr>
        </p:nvSpPr>
        <p:spPr>
          <a:xfrm>
            <a:off x="133350" y="6486982"/>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137AE72A-09B6-4D56-855D-4360BD347914}" type="datetime1">
              <a:rPr lang="en-US" smtClean="0"/>
              <a:t>2/23/2021</a:t>
            </a:fld>
            <a:endParaRPr lang="en-US" dirty="0"/>
          </a:p>
        </p:txBody>
      </p:sp>
      <p:sp>
        <p:nvSpPr>
          <p:cNvPr id="18" name="Slide Number Placeholder 5">
            <a:extLst>
              <a:ext uri="{FF2B5EF4-FFF2-40B4-BE49-F238E27FC236}">
                <a16:creationId xmlns:a16="http://schemas.microsoft.com/office/drawing/2014/main" id="{D417B369-6569-4DCC-B684-BE1A7C5D0B8D}"/>
              </a:ext>
            </a:extLst>
          </p:cNvPr>
          <p:cNvSpPr>
            <a:spLocks noGrp="1"/>
          </p:cNvSpPr>
          <p:nvPr>
            <p:ph type="sldNum" sz="quarter" idx="4"/>
          </p:nvPr>
        </p:nvSpPr>
        <p:spPr>
          <a:xfrm>
            <a:off x="9315450" y="6486982"/>
            <a:ext cx="2743200" cy="365125"/>
          </a:xfrm>
          <a:prstGeom prst="rect">
            <a:avLst/>
          </a:prstGeom>
        </p:spPr>
        <p:txBody>
          <a:bodyPr vert="horz" lIns="91440" tIns="45720" rIns="91440" bIns="45720" rtlCol="0" anchor="ctr"/>
          <a:lstStyle>
            <a:lvl1pPr algn="r">
              <a:defRPr sz="900">
                <a:solidFill>
                  <a:schemeClr val="tx1">
                    <a:tint val="75000"/>
                  </a:schemeClr>
                </a:solidFill>
                <a:latin typeface="Biome Light" panose="020B0303030204020804" pitchFamily="34" charset="0"/>
                <a:cs typeface="Biome Light" panose="020B0303030204020804" pitchFamily="34" charset="0"/>
              </a:defRPr>
            </a:lvl1pPr>
          </a:lstStyle>
          <a:p>
            <a:fld id="{294A09A9-5501-47C1-A89A-A340965A2BE2}" type="slidenum">
              <a:rPr lang="en-US" smtClean="0"/>
              <a:pPr/>
              <a:t>‹#›</a:t>
            </a:fld>
            <a:endParaRPr lang="en-US" dirty="0"/>
          </a:p>
        </p:txBody>
      </p:sp>
      <p:sp>
        <p:nvSpPr>
          <p:cNvPr id="2" name="Title 1">
            <a:extLst>
              <a:ext uri="{FF2B5EF4-FFF2-40B4-BE49-F238E27FC236}">
                <a16:creationId xmlns:a16="http://schemas.microsoft.com/office/drawing/2014/main" id="{4AEEC1A7-43C3-481E-95D0-5616242E1A01}"/>
              </a:ext>
            </a:extLst>
          </p:cNvPr>
          <p:cNvSpPr>
            <a:spLocks noGrp="1"/>
          </p:cNvSpPr>
          <p:nvPr>
            <p:ph type="title" hasCustomPrompt="1"/>
          </p:nvPr>
        </p:nvSpPr>
        <p:spPr>
          <a:xfrm>
            <a:off x="895534" y="539225"/>
            <a:ext cx="3924300" cy="2434386"/>
          </a:xfrm>
        </p:spPr>
        <p:txBody>
          <a:bodyPr vert="horz" lIns="91440" tIns="45720" rIns="91440" bIns="45720" rtlCol="0" anchor="ctr">
            <a:normAutofit/>
          </a:bodyPr>
          <a:lstStyle>
            <a:lvl1pPr>
              <a:defRPr lang="en-US" sz="7200">
                <a:solidFill>
                  <a:schemeClr val="accent2">
                    <a:lumMod val="50000"/>
                  </a:schemeClr>
                </a:solidFill>
                <a:latin typeface="+mn-lt"/>
                <a:ea typeface="+mn-ea"/>
                <a:cs typeface="+mn-cs"/>
              </a:defRPr>
            </a:lvl1pPr>
          </a:lstStyle>
          <a:p>
            <a:pPr lvl="0"/>
            <a:r>
              <a:rPr lang="en-US" dirty="0"/>
              <a:t>Click to add title</a:t>
            </a:r>
          </a:p>
        </p:txBody>
      </p:sp>
      <p:cxnSp>
        <p:nvCxnSpPr>
          <p:cNvPr id="3" name="Straight Connector 2">
            <a:extLst>
              <a:ext uri="{FF2B5EF4-FFF2-40B4-BE49-F238E27FC236}">
                <a16:creationId xmlns:a16="http://schemas.microsoft.com/office/drawing/2014/main" id="{DC6CF0E0-8FF2-4FE7-AC69-85BEFA656508}"/>
              </a:ext>
            </a:extLst>
          </p:cNvPr>
          <p:cNvCxnSpPr>
            <a:cxnSpLocks/>
          </p:cNvCxnSpPr>
          <p:nvPr userDrawn="1"/>
        </p:nvCxnSpPr>
        <p:spPr>
          <a:xfrm>
            <a:off x="1028700" y="457211"/>
            <a:ext cx="1142999" cy="0"/>
          </a:xfrm>
          <a:prstGeom prst="line">
            <a:avLst/>
          </a:prstGeom>
          <a:ln w="158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51072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98F9AA-2C87-421D-97C1-B4248DFDC2C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ED77A09-15C2-4E47-948E-AACAFCA47D40}"/>
              </a:ext>
            </a:extLst>
          </p:cNvPr>
          <p:cNvSpPr>
            <a:spLocks noGrp="1"/>
          </p:cNvSpPr>
          <p:nvPr>
            <p:ph type="dt" sz="half" idx="2"/>
          </p:nvPr>
        </p:nvSpPr>
        <p:spPr>
          <a:xfrm>
            <a:off x="133350" y="6486982"/>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1E5577C8-AB8C-4B8A-A01F-113B16C4DCA3}" type="datetime1">
              <a:rPr lang="en-US" smtClean="0"/>
              <a:t>2/23/2021</a:t>
            </a:fld>
            <a:endParaRPr lang="en-US" dirty="0"/>
          </a:p>
        </p:txBody>
      </p:sp>
      <p:sp>
        <p:nvSpPr>
          <p:cNvPr id="5" name="Footer Placeholder 4">
            <a:extLst>
              <a:ext uri="{FF2B5EF4-FFF2-40B4-BE49-F238E27FC236}">
                <a16:creationId xmlns:a16="http://schemas.microsoft.com/office/drawing/2014/main" id="{60567522-C3B6-46EB-A361-BEC2510B00C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CDC57CF0-034F-450D-937C-718D5AF1A059}"/>
              </a:ext>
            </a:extLst>
          </p:cNvPr>
          <p:cNvSpPr>
            <a:spLocks noGrp="1"/>
          </p:cNvSpPr>
          <p:nvPr>
            <p:ph type="sldNum" sz="quarter" idx="4"/>
          </p:nvPr>
        </p:nvSpPr>
        <p:spPr>
          <a:xfrm>
            <a:off x="9315450" y="6486982"/>
            <a:ext cx="2743200" cy="365125"/>
          </a:xfrm>
          <a:prstGeom prst="rect">
            <a:avLst/>
          </a:prstGeom>
        </p:spPr>
        <p:txBody>
          <a:bodyPr vert="horz" lIns="91440" tIns="45720" rIns="91440" bIns="45720" rtlCol="0" anchor="ctr"/>
          <a:lstStyle>
            <a:lvl1pPr algn="r">
              <a:defRPr sz="900">
                <a:solidFill>
                  <a:schemeClr val="tx1">
                    <a:tint val="75000"/>
                  </a:schemeClr>
                </a:solidFill>
                <a:latin typeface="Biome Light" panose="020B0303030204020804" pitchFamily="34" charset="0"/>
                <a:cs typeface="Biome Light" panose="020B0303030204020804" pitchFamily="34" charset="0"/>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60" r:id="rId6"/>
    <p:sldLayoutId id="2147483654" r:id="rId7"/>
    <p:sldLayoutId id="2147483659" r:id="rId8"/>
    <p:sldLayoutId id="2147483655" r:id="rId9"/>
    <p:sldLayoutId id="2147483656" r:id="rId10"/>
    <p:sldLayoutId id="2147483658" r:id="rId11"/>
    <p:sldLayoutId id="2147483657" r:id="rId12"/>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15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648" userDrawn="1">
          <p15:clr>
            <a:srgbClr val="F26B43"/>
          </p15:clr>
        </p15:guide>
        <p15:guide id="2" pos="1176" userDrawn="1">
          <p15:clr>
            <a:srgbClr val="F26B43"/>
          </p15:clr>
        </p15:guide>
        <p15:guide id="3" pos="1296" userDrawn="1">
          <p15:clr>
            <a:srgbClr val="F26B43"/>
          </p15:clr>
        </p15:guide>
        <p15:guide id="4" pos="1824" userDrawn="1">
          <p15:clr>
            <a:srgbClr val="F26B43"/>
          </p15:clr>
        </p15:guide>
        <p15:guide id="5" pos="1944" userDrawn="1">
          <p15:clr>
            <a:srgbClr val="F26B43"/>
          </p15:clr>
        </p15:guide>
        <p15:guide id="6" pos="2472" userDrawn="1">
          <p15:clr>
            <a:srgbClr val="F26B43"/>
          </p15:clr>
        </p15:guide>
        <p15:guide id="7" pos="2592" userDrawn="1">
          <p15:clr>
            <a:srgbClr val="F26B43"/>
          </p15:clr>
        </p15:guide>
        <p15:guide id="8" pos="3120" userDrawn="1">
          <p15:clr>
            <a:srgbClr val="F26B43"/>
          </p15:clr>
        </p15:guide>
        <p15:guide id="9" pos="3240" userDrawn="1">
          <p15:clr>
            <a:srgbClr val="F26B43"/>
          </p15:clr>
        </p15:guide>
        <p15:guide id="10" pos="3792" userDrawn="1">
          <p15:clr>
            <a:srgbClr val="F26B43"/>
          </p15:clr>
        </p15:guide>
        <p15:guide id="11" pos="3912" userDrawn="1">
          <p15:clr>
            <a:srgbClr val="F26B43"/>
          </p15:clr>
        </p15:guide>
        <p15:guide id="12" pos="4416" userDrawn="1">
          <p15:clr>
            <a:srgbClr val="F26B43"/>
          </p15:clr>
        </p15:guide>
        <p15:guide id="13" pos="4560" userDrawn="1">
          <p15:clr>
            <a:srgbClr val="F26B43"/>
          </p15:clr>
        </p15:guide>
        <p15:guide id="14" pos="5088" userDrawn="1">
          <p15:clr>
            <a:srgbClr val="F26B43"/>
          </p15:clr>
        </p15:guide>
        <p15:guide id="15" pos="5208" userDrawn="1">
          <p15:clr>
            <a:srgbClr val="F26B43"/>
          </p15:clr>
        </p15:guide>
        <p15:guide id="16" pos="5736" userDrawn="1">
          <p15:clr>
            <a:srgbClr val="F26B43"/>
          </p15:clr>
        </p15:guide>
        <p15:guide id="17" pos="5856" userDrawn="1">
          <p15:clr>
            <a:srgbClr val="F26B43"/>
          </p15:clr>
        </p15:guide>
        <p15:guide id="18" pos="6384" userDrawn="1">
          <p15:clr>
            <a:srgbClr val="F26B43"/>
          </p15:clr>
        </p15:guide>
        <p15:guide id="19" pos="6504" userDrawn="1">
          <p15:clr>
            <a:srgbClr val="F26B43"/>
          </p15:clr>
        </p15:guide>
        <p15:guide id="20" pos="7032" userDrawn="1">
          <p15:clr>
            <a:srgbClr val="F26B43"/>
          </p15:clr>
        </p15:guide>
        <p15:guide id="21" orient="horz" pos="288" userDrawn="1">
          <p15:clr>
            <a:srgbClr val="F26B43"/>
          </p15:clr>
        </p15:guide>
        <p15:guide id="22" orient="horz" pos="1128" userDrawn="1">
          <p15:clr>
            <a:srgbClr val="F26B43"/>
          </p15:clr>
        </p15:guide>
        <p15:guide id="23" orient="horz" pos="1248" userDrawn="1">
          <p15:clr>
            <a:srgbClr val="F26B43"/>
          </p15:clr>
        </p15:guide>
        <p15:guide id="24" orient="horz" pos="2088" userDrawn="1">
          <p15:clr>
            <a:srgbClr val="F26B43"/>
          </p15:clr>
        </p15:guide>
        <p15:guide id="25" orient="horz" pos="2232" userDrawn="1">
          <p15:clr>
            <a:srgbClr val="F26B43"/>
          </p15:clr>
        </p15:guide>
        <p15:guide id="26" orient="horz" pos="3048" userDrawn="1">
          <p15:clr>
            <a:srgbClr val="F26B43"/>
          </p15:clr>
        </p15:guide>
        <p15:guide id="27" orient="horz" pos="3192" userDrawn="1">
          <p15:clr>
            <a:srgbClr val="F26B43"/>
          </p15:clr>
        </p15:guide>
        <p15:guide id="28" orient="horz" pos="4032"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hyperlink" Target="http://jakevdp.github.io/blog/2014/06/12/frequentism-and-bayesianism-3-confidence-credibility/" TargetMode="External"/><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hyperlink" Target="https://wiseodd.github.io/techblog/2017/01/01/mle-vs-map/" TargetMode="Externa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16.sv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18.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21.png"/></Relationships>
</file>

<file path=ppt/slides/_rels/slide26.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16.sv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24.gif"/><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16.sv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9.xml"/><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0.xml"/><Relationship Id="rId1" Type="http://schemas.openxmlformats.org/officeDocument/2006/relationships/slideLayout" Target="../slideLayouts/slideLayout3.xml"/><Relationship Id="rId5" Type="http://schemas.openxmlformats.org/officeDocument/2006/relationships/image" Target="../media/image28.png"/><Relationship Id="rId4" Type="http://schemas.openxmlformats.org/officeDocument/2006/relationships/image" Target="../media/image26.png"/></Relationships>
</file>

<file path=ppt/slides/_rels/slide36.xml.rels><?xml version="1.0" encoding="UTF-8" standalone="yes"?>
<Relationships xmlns="http://schemas.openxmlformats.org/package/2006/relationships"><Relationship Id="rId3" Type="http://schemas.openxmlformats.org/officeDocument/2006/relationships/image" Target="../media/image29.gif"/><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8" Type="http://schemas.openxmlformats.org/officeDocument/2006/relationships/hyperlink" Target="https://theclevermachine.wordpress.com/2012/11/18/mcmc-hamiltonian-monte-carlo-a-k-a-hybrid-monte-carlo/" TargetMode="External"/><Relationship Id="rId3" Type="http://schemas.openxmlformats.org/officeDocument/2006/relationships/hyperlink" Target="https://towardsdatascience.com/from-scratch-bayesian-inference-markov-chain-monte-carlo-and-metropolis-hastings-in-python-ef21a29e25a" TargetMode="External"/><Relationship Id="rId7" Type="http://schemas.openxmlformats.org/officeDocument/2006/relationships/hyperlink" Target="http://compeau.cbd.cmu.edu/programming-for-lovers/chapter-2-forecasting-a-presidential-election-with-monte-carlo-simulation/" TargetMode="External"/><Relationship Id="rId2" Type="http://schemas.openxmlformats.org/officeDocument/2006/relationships/notesSlide" Target="../notesSlides/notesSlide34.xml"/><Relationship Id="rId1" Type="http://schemas.openxmlformats.org/officeDocument/2006/relationships/slideLayout" Target="../slideLayouts/slideLayout3.xml"/><Relationship Id="rId6" Type="http://schemas.openxmlformats.org/officeDocument/2006/relationships/hyperlink" Target="https://docs.pymc.io/notebooks/getting_started.html" TargetMode="External"/><Relationship Id="rId5" Type="http://schemas.openxmlformats.org/officeDocument/2006/relationships/hyperlink" Target="https://datascienceplus.com/how-to-apply-monte-carlo-simulation-to-forecast-stock-prices-using-python/" TargetMode="External"/><Relationship Id="rId4" Type="http://schemas.openxmlformats.org/officeDocument/2006/relationships/hyperlink" Target="http://allendowney.github.io/ThinkBayes2/chap19.html"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4.png"/><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5.xml"/><Relationship Id="rId1" Type="http://schemas.openxmlformats.org/officeDocument/2006/relationships/slideLayout" Target="../slideLayouts/slideLayout3.xml"/><Relationship Id="rId4" Type="http://schemas.openxmlformats.org/officeDocument/2006/relationships/image" Target="../media/image16.sv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37.xml"/><Relationship Id="rId1" Type="http://schemas.openxmlformats.org/officeDocument/2006/relationships/slideLayout" Target="../slideLayouts/slideLayout3.xml"/><Relationship Id="rId4" Type="http://schemas.openxmlformats.org/officeDocument/2006/relationships/image" Target="../media/image32.png"/></Relationships>
</file>

<file path=ppt/slides/_rels/slide4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8.xml"/><Relationship Id="rId1" Type="http://schemas.openxmlformats.org/officeDocument/2006/relationships/slideLayout" Target="../slideLayouts/slideLayout3.xml"/><Relationship Id="rId4" Type="http://schemas.openxmlformats.org/officeDocument/2006/relationships/image" Target="../media/image34.png"/></Relationships>
</file>

<file path=ppt/slides/_rels/slide4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9.xml"/><Relationship Id="rId1" Type="http://schemas.openxmlformats.org/officeDocument/2006/relationships/slideLayout" Target="../slideLayouts/slideLayout3.xml"/><Relationship Id="rId4" Type="http://schemas.openxmlformats.org/officeDocument/2006/relationships/image" Target="../media/image35.png"/></Relationships>
</file>

<file path=ppt/slides/_rels/slide4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0.xml"/><Relationship Id="rId1" Type="http://schemas.openxmlformats.org/officeDocument/2006/relationships/slideLayout" Target="../slideLayouts/slideLayout3.xml"/><Relationship Id="rId5" Type="http://schemas.openxmlformats.org/officeDocument/2006/relationships/image" Target="../media/image37.png"/><Relationship Id="rId4" Type="http://schemas.openxmlformats.org/officeDocument/2006/relationships/image" Target="../media/image34.png"/></Relationships>
</file>

<file path=ppt/slides/_rels/slide4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1.xml"/><Relationship Id="rId1" Type="http://schemas.openxmlformats.org/officeDocument/2006/relationships/slideLayout" Target="../slideLayouts/slideLayout3.xml"/><Relationship Id="rId4" Type="http://schemas.openxmlformats.org/officeDocument/2006/relationships/image" Target="../media/image34.png"/></Relationships>
</file>

<file path=ppt/slides/_rels/slide4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2.xml"/><Relationship Id="rId1" Type="http://schemas.openxmlformats.org/officeDocument/2006/relationships/slideLayout" Target="../slideLayouts/slideLayout3.xml"/><Relationship Id="rId4" Type="http://schemas.openxmlformats.org/officeDocument/2006/relationships/image" Target="../media/image40.png"/></Relationships>
</file>

<file path=ppt/slides/_rels/slide4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3.xml"/><Relationship Id="rId1" Type="http://schemas.openxmlformats.org/officeDocument/2006/relationships/slideLayout" Target="../slideLayouts/slideLayout3.xml"/><Relationship Id="rId4" Type="http://schemas.openxmlformats.org/officeDocument/2006/relationships/image" Target="../media/image40.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4.xml"/><Relationship Id="rId1" Type="http://schemas.openxmlformats.org/officeDocument/2006/relationships/slideLayout" Target="../slideLayouts/slideLayout3.xml"/><Relationship Id="rId4" Type="http://schemas.openxmlformats.org/officeDocument/2006/relationships/image" Target="../media/image43.png"/></Relationships>
</file>

<file path=ppt/slides/_rels/slide5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5.xml"/><Relationship Id="rId1" Type="http://schemas.openxmlformats.org/officeDocument/2006/relationships/slideLayout" Target="../slideLayouts/slideLayout3.xml"/><Relationship Id="rId4" Type="http://schemas.openxmlformats.org/officeDocument/2006/relationships/image" Target="../media/image45.gif"/></Relationships>
</file>

<file path=ppt/slides/_rels/slide5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7.xml"/><Relationship Id="rId1" Type="http://schemas.openxmlformats.org/officeDocument/2006/relationships/slideLayout" Target="../slideLayouts/slideLayout3.xml"/><Relationship Id="rId4" Type="http://schemas.openxmlformats.org/officeDocument/2006/relationships/image" Target="../media/image48.png"/></Relationships>
</file>

<file path=ppt/slides/_rels/slide54.xml.rels><?xml version="1.0" encoding="UTF-8" standalone="yes"?>
<Relationships xmlns="http://schemas.openxmlformats.org/package/2006/relationships"><Relationship Id="rId8" Type="http://schemas.openxmlformats.org/officeDocument/2006/relationships/hyperlink" Target="https://github.com/PacktPublishing/Bayesian-Analysis-with-Python" TargetMode="External"/><Relationship Id="rId3" Type="http://schemas.openxmlformats.org/officeDocument/2006/relationships/image" Target="../media/image49.jpeg"/><Relationship Id="rId7" Type="http://schemas.openxmlformats.org/officeDocument/2006/relationships/image" Target="../media/image51.jpeg"/><Relationship Id="rId2" Type="http://schemas.openxmlformats.org/officeDocument/2006/relationships/notesSlide" Target="../notesSlides/notesSlide48.xml"/><Relationship Id="rId1" Type="http://schemas.openxmlformats.org/officeDocument/2006/relationships/slideLayout" Target="../slideLayouts/slideLayout3.xml"/><Relationship Id="rId6" Type="http://schemas.openxmlformats.org/officeDocument/2006/relationships/hyperlink" Target="https://github.com/AllenDowney/ThinkBayes2" TargetMode="External"/><Relationship Id="rId5" Type="http://schemas.openxmlformats.org/officeDocument/2006/relationships/hyperlink" Target="https://github.com/CamDavidsonPilon/Probabilistic-Programming-and-Bayesian-Methods-for-Hackers" TargetMode="External"/><Relationship Id="rId4" Type="http://schemas.openxmlformats.org/officeDocument/2006/relationships/image" Target="../media/image50.jpeg"/></Relationships>
</file>

<file path=ppt/slides/_rels/slide55.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hyperlink" Target="https://www.tensorflow.org/probability/api_docs/python/tfp/mcmc/MetropolisHastings" TargetMode="External"/><Relationship Id="rId7" Type="http://schemas.openxmlformats.org/officeDocument/2006/relationships/hyperlink" Target="https://pystan.readthedocs.io/en/latest/getting_started.html" TargetMode="External"/><Relationship Id="rId2" Type="http://schemas.openxmlformats.org/officeDocument/2006/relationships/notesSlide" Target="../notesSlides/notesSlide49.xml"/><Relationship Id="rId1" Type="http://schemas.openxmlformats.org/officeDocument/2006/relationships/slideLayout" Target="../slideLayouts/slideLayout3.xml"/><Relationship Id="rId6" Type="http://schemas.openxmlformats.org/officeDocument/2006/relationships/image" Target="../media/image53.png"/><Relationship Id="rId5" Type="http://schemas.openxmlformats.org/officeDocument/2006/relationships/hyperlink" Target="https://docs.pymc.io/notebooks/getting_started.html" TargetMode="External"/><Relationship Id="rId10" Type="http://schemas.openxmlformats.org/officeDocument/2006/relationships/image" Target="../media/image55.jpeg"/><Relationship Id="rId4" Type="http://schemas.openxmlformats.org/officeDocument/2006/relationships/image" Target="../media/image52.png"/><Relationship Id="rId9" Type="http://schemas.openxmlformats.org/officeDocument/2006/relationships/hyperlink" Target="https://cran.r-project.org/web/packages/mcmc/index.html" TargetMode="Externa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BEC46ADB-55E5-43DA-8E91-C49412A33045}"/>
              </a:ext>
            </a:extLst>
          </p:cNvPr>
          <p:cNvSpPr>
            <a:spLocks noGrp="1"/>
          </p:cNvSpPr>
          <p:nvPr>
            <p:ph type="title"/>
          </p:nvPr>
        </p:nvSpPr>
        <p:spPr/>
        <p:txBody>
          <a:bodyPr/>
          <a:lstStyle/>
          <a:p>
            <a:r>
              <a:rPr lang="en-US" dirty="0"/>
              <a:t>Agenda</a:t>
            </a:r>
          </a:p>
        </p:txBody>
      </p:sp>
      <p:sp>
        <p:nvSpPr>
          <p:cNvPr id="2" name="Text Placeholder 1">
            <a:extLst>
              <a:ext uri="{FF2B5EF4-FFF2-40B4-BE49-F238E27FC236}">
                <a16:creationId xmlns:a16="http://schemas.microsoft.com/office/drawing/2014/main" id="{C11A7FF5-E7DB-4462-BC64-12126BDC0DFB}"/>
              </a:ext>
            </a:extLst>
          </p:cNvPr>
          <p:cNvSpPr>
            <a:spLocks noGrp="1"/>
          </p:cNvSpPr>
          <p:nvPr>
            <p:ph type="body" sz="quarter" idx="11"/>
          </p:nvPr>
        </p:nvSpPr>
        <p:spPr>
          <a:xfrm>
            <a:off x="6096000" y="1276350"/>
            <a:ext cx="5057776" cy="4352925"/>
          </a:xfrm>
        </p:spPr>
        <p:txBody>
          <a:bodyPr>
            <a:normAutofit/>
          </a:bodyPr>
          <a:lstStyle/>
          <a:p>
            <a:r>
              <a:rPr lang="en-US" dirty="0"/>
              <a:t>01 Bayesian Statistics</a:t>
            </a:r>
          </a:p>
          <a:p>
            <a:r>
              <a:rPr lang="en-US" dirty="0"/>
              <a:t>02 Markov Chains</a:t>
            </a:r>
          </a:p>
          <a:p>
            <a:r>
              <a:rPr lang="en-US" dirty="0"/>
              <a:t>03 Monte Carlo Methods</a:t>
            </a:r>
          </a:p>
          <a:p>
            <a:r>
              <a:rPr lang="en-US" dirty="0"/>
              <a:t>04 MCMC </a:t>
            </a:r>
          </a:p>
          <a:p>
            <a:r>
              <a:rPr lang="en-US" dirty="0"/>
              <a:t>05 Metropolis-Hastings algorithm</a:t>
            </a:r>
          </a:p>
          <a:p>
            <a:r>
              <a:rPr lang="en-US" dirty="0"/>
              <a:t>06 Python with MCMC M-H </a:t>
            </a:r>
          </a:p>
          <a:p>
            <a:r>
              <a:rPr lang="en-US" dirty="0"/>
              <a:t>07 Closing Q&amp;A</a:t>
            </a:r>
          </a:p>
          <a:p>
            <a:endParaRPr lang="en-US" dirty="0"/>
          </a:p>
        </p:txBody>
      </p:sp>
      <p:sp>
        <p:nvSpPr>
          <p:cNvPr id="8" name="Date Placeholder 7">
            <a:extLst>
              <a:ext uri="{FF2B5EF4-FFF2-40B4-BE49-F238E27FC236}">
                <a16:creationId xmlns:a16="http://schemas.microsoft.com/office/drawing/2014/main" id="{B10C7A9E-B1D7-4285-8DD5-D28AFDC7B4F8}"/>
              </a:ext>
            </a:extLst>
          </p:cNvPr>
          <p:cNvSpPr>
            <a:spLocks noGrp="1"/>
          </p:cNvSpPr>
          <p:nvPr>
            <p:ph type="dt" sz="half" idx="2"/>
          </p:nvPr>
        </p:nvSpPr>
        <p:spPr/>
        <p:txBody>
          <a:bodyPr/>
          <a:lstStyle/>
          <a:p>
            <a:fld id="{5AF05980-54E0-4F3D-BAF3-4CE06FA77025}" type="datetime1">
              <a:rPr lang="en-US" smtClean="0"/>
              <a:pPr/>
              <a:t>2/23/2021</a:t>
            </a:fld>
            <a:endParaRPr lang="en-US" dirty="0"/>
          </a:p>
        </p:txBody>
      </p:sp>
      <p:sp>
        <p:nvSpPr>
          <p:cNvPr id="9" name="Slide Number Placeholder 8">
            <a:extLst>
              <a:ext uri="{FF2B5EF4-FFF2-40B4-BE49-F238E27FC236}">
                <a16:creationId xmlns:a16="http://schemas.microsoft.com/office/drawing/2014/main" id="{AA7B234E-FE17-4087-92FD-3802CA26E967}"/>
              </a:ext>
            </a:extLst>
          </p:cNvPr>
          <p:cNvSpPr>
            <a:spLocks noGrp="1"/>
          </p:cNvSpPr>
          <p:nvPr>
            <p:ph type="sldNum" sz="quarter" idx="4"/>
          </p:nvPr>
        </p:nvSpPr>
        <p:spPr/>
        <p:txBody>
          <a:bodyPr/>
          <a:lstStyle/>
          <a:p>
            <a:fld id="{294A09A9-5501-47C1-A89A-A340965A2BE2}" type="slidenum">
              <a:rPr lang="en-US" smtClean="0"/>
              <a:pPr/>
              <a:t>1</a:t>
            </a:fld>
            <a:endParaRPr lang="en-US" dirty="0"/>
          </a:p>
        </p:txBody>
      </p:sp>
    </p:spTree>
    <p:extLst>
      <p:ext uri="{BB962C8B-B14F-4D97-AF65-F5344CB8AC3E}">
        <p14:creationId xmlns:p14="http://schemas.microsoft.com/office/powerpoint/2010/main" val="28655168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bg>
      <p:bgPr>
        <a:solidFill>
          <a:schemeClr val="accent1"/>
        </a:solidFill>
        <a:effectLst/>
      </p:bgPr>
    </p:bg>
    <p:spTree>
      <p:nvGrpSpPr>
        <p:cNvPr id="1" name=""/>
        <p:cNvGrpSpPr/>
        <p:nvPr/>
      </p:nvGrpSpPr>
      <p:grpSpPr>
        <a:xfrm>
          <a:off x="0" y="0"/>
          <a:ext cx="0" cy="0"/>
          <a:chOff x="0" y="0"/>
          <a:chExt cx="0" cy="0"/>
        </a:xfrm>
      </p:grpSpPr>
      <p:sp>
        <p:nvSpPr>
          <p:cNvPr id="25" name="Text Placeholder 24">
            <a:extLst>
              <a:ext uri="{FF2B5EF4-FFF2-40B4-BE49-F238E27FC236}">
                <a16:creationId xmlns:a16="http://schemas.microsoft.com/office/drawing/2014/main" id="{BE394849-EE6D-4358-A824-BBF6E518EAEA}"/>
              </a:ext>
            </a:extLst>
          </p:cNvPr>
          <p:cNvSpPr>
            <a:spLocks noGrp="1"/>
          </p:cNvSpPr>
          <p:nvPr>
            <p:ph type="body" sz="quarter" idx="15"/>
          </p:nvPr>
        </p:nvSpPr>
        <p:spPr/>
        <p:txBody>
          <a:bodyPr/>
          <a:lstStyle/>
          <a:p>
            <a:r>
              <a:rPr lang="en-US" dirty="0"/>
              <a:t>01</a:t>
            </a:r>
          </a:p>
        </p:txBody>
      </p:sp>
      <p:sp>
        <p:nvSpPr>
          <p:cNvPr id="18" name="Title 17">
            <a:extLst>
              <a:ext uri="{FF2B5EF4-FFF2-40B4-BE49-F238E27FC236}">
                <a16:creationId xmlns:a16="http://schemas.microsoft.com/office/drawing/2014/main" id="{EA6B7DE5-BFCC-4EEF-9609-8AA1C7CAD3B0}"/>
              </a:ext>
            </a:extLst>
          </p:cNvPr>
          <p:cNvSpPr>
            <a:spLocks noGrp="1"/>
          </p:cNvSpPr>
          <p:nvPr>
            <p:ph type="title"/>
          </p:nvPr>
        </p:nvSpPr>
        <p:spPr>
          <a:xfrm>
            <a:off x="1028699" y="627062"/>
            <a:ext cx="9420225" cy="1340615"/>
          </a:xfrm>
        </p:spPr>
        <p:txBody>
          <a:bodyPr/>
          <a:lstStyle/>
          <a:p>
            <a:r>
              <a:rPr lang="en-US" dirty="0"/>
              <a:t>Bayesian Statistics</a:t>
            </a:r>
          </a:p>
        </p:txBody>
      </p:sp>
      <p:sp>
        <p:nvSpPr>
          <p:cNvPr id="34" name="Date Placeholder 33">
            <a:extLst>
              <a:ext uri="{FF2B5EF4-FFF2-40B4-BE49-F238E27FC236}">
                <a16:creationId xmlns:a16="http://schemas.microsoft.com/office/drawing/2014/main" id="{D30A968E-AB03-4BB5-BF8E-EB31DFD33B17}"/>
              </a:ext>
            </a:extLst>
          </p:cNvPr>
          <p:cNvSpPr>
            <a:spLocks noGrp="1"/>
          </p:cNvSpPr>
          <p:nvPr>
            <p:ph type="dt" sz="half" idx="2"/>
          </p:nvPr>
        </p:nvSpPr>
        <p:spPr/>
        <p:txBody>
          <a:bodyPr/>
          <a:lstStyle/>
          <a:p>
            <a:fld id="{9FEF76E7-2EBE-4103-B764-AD23619BE076}" type="datetime1">
              <a:rPr lang="en-US" smtClean="0"/>
              <a:pPr/>
              <a:t>2/23/2021</a:t>
            </a:fld>
            <a:endParaRPr lang="en-US" dirty="0"/>
          </a:p>
        </p:txBody>
      </p:sp>
      <p:sp>
        <p:nvSpPr>
          <p:cNvPr id="35" name="Slide Number Placeholder 34">
            <a:extLst>
              <a:ext uri="{FF2B5EF4-FFF2-40B4-BE49-F238E27FC236}">
                <a16:creationId xmlns:a16="http://schemas.microsoft.com/office/drawing/2014/main" id="{5789CCB9-138D-4D90-8AFB-AC5C73612512}"/>
              </a:ext>
            </a:extLst>
          </p:cNvPr>
          <p:cNvSpPr>
            <a:spLocks noGrp="1"/>
          </p:cNvSpPr>
          <p:nvPr>
            <p:ph type="sldNum" sz="quarter" idx="4"/>
          </p:nvPr>
        </p:nvSpPr>
        <p:spPr/>
        <p:txBody>
          <a:bodyPr/>
          <a:lstStyle/>
          <a:p>
            <a:fld id="{294A09A9-5501-47C1-A89A-A340965A2BE2}" type="slidenum">
              <a:rPr lang="en-US" smtClean="0"/>
              <a:pPr/>
              <a:t>10</a:t>
            </a:fld>
            <a:endParaRPr lang="en-US" dirty="0"/>
          </a:p>
        </p:txBody>
      </p:sp>
      <p:sp>
        <p:nvSpPr>
          <p:cNvPr id="2" name="Rectangle 1">
            <a:extLst>
              <a:ext uri="{FF2B5EF4-FFF2-40B4-BE49-F238E27FC236}">
                <a16:creationId xmlns:a16="http://schemas.microsoft.com/office/drawing/2014/main" id="{7235C6AB-042E-4C74-82D8-9F968BD89493}"/>
              </a:ext>
            </a:extLst>
          </p:cNvPr>
          <p:cNvSpPr/>
          <p:nvPr/>
        </p:nvSpPr>
        <p:spPr>
          <a:xfrm>
            <a:off x="1028699" y="2076767"/>
            <a:ext cx="9420225" cy="3008131"/>
          </a:xfrm>
          <a:prstGeom prst="rect">
            <a:avLst/>
          </a:prstGeom>
        </p:spPr>
        <p:txBody>
          <a:bodyPr wrap="square">
            <a:spAutoFit/>
          </a:bodyPr>
          <a:lstStyle/>
          <a:p>
            <a:pPr>
              <a:lnSpc>
                <a:spcPct val="150000"/>
              </a:lnSpc>
            </a:pPr>
            <a:r>
              <a:rPr lang="en-GB" sz="1600" dirty="0">
                <a:solidFill>
                  <a:schemeClr val="accent2">
                    <a:lumMod val="50000"/>
                  </a:schemeClr>
                </a:solidFill>
              </a:rPr>
              <a:t>“The essential difference between </a:t>
            </a:r>
            <a:r>
              <a:rPr lang="en-GB" sz="1600" b="1" dirty="0">
                <a:solidFill>
                  <a:schemeClr val="accent2">
                    <a:lumMod val="50000"/>
                  </a:schemeClr>
                </a:solidFill>
              </a:rPr>
              <a:t>frequentist</a:t>
            </a:r>
            <a:r>
              <a:rPr lang="en-GB" sz="1600" dirty="0">
                <a:solidFill>
                  <a:schemeClr val="accent2">
                    <a:lumMod val="50000"/>
                  </a:schemeClr>
                </a:solidFill>
              </a:rPr>
              <a:t> </a:t>
            </a:r>
            <a:r>
              <a:rPr lang="en-GB" sz="1600" b="1" dirty="0">
                <a:solidFill>
                  <a:schemeClr val="accent2">
                    <a:lumMod val="50000"/>
                  </a:schemeClr>
                </a:solidFill>
              </a:rPr>
              <a:t>inference</a:t>
            </a:r>
            <a:r>
              <a:rPr lang="en-GB" sz="1600" dirty="0">
                <a:solidFill>
                  <a:schemeClr val="accent2">
                    <a:lumMod val="50000"/>
                  </a:schemeClr>
                </a:solidFill>
              </a:rPr>
              <a:t> and </a:t>
            </a:r>
            <a:r>
              <a:rPr lang="en-GB" sz="1600" b="1" dirty="0">
                <a:solidFill>
                  <a:schemeClr val="accent2">
                    <a:lumMod val="50000"/>
                  </a:schemeClr>
                </a:solidFill>
              </a:rPr>
              <a:t>Bayesian</a:t>
            </a:r>
            <a:r>
              <a:rPr lang="en-GB" sz="1600" dirty="0">
                <a:solidFill>
                  <a:schemeClr val="accent2">
                    <a:lumMod val="50000"/>
                  </a:schemeClr>
                </a:solidFill>
              </a:rPr>
              <a:t> </a:t>
            </a:r>
            <a:r>
              <a:rPr lang="en-GB" sz="1600" b="1" dirty="0">
                <a:solidFill>
                  <a:schemeClr val="accent2">
                    <a:lumMod val="50000"/>
                  </a:schemeClr>
                </a:solidFill>
              </a:rPr>
              <a:t>inference</a:t>
            </a:r>
            <a:r>
              <a:rPr lang="en-GB" sz="1600" dirty="0">
                <a:solidFill>
                  <a:schemeClr val="accent2">
                    <a:lumMod val="50000"/>
                  </a:schemeClr>
                </a:solidFill>
              </a:rPr>
              <a:t> is the same as the difference between the </a:t>
            </a:r>
            <a:r>
              <a:rPr lang="en-GB" sz="1600" b="1" dirty="0">
                <a:solidFill>
                  <a:schemeClr val="accent2">
                    <a:lumMod val="50000"/>
                  </a:schemeClr>
                </a:solidFill>
              </a:rPr>
              <a:t>two interpretations of what a “probability” means</a:t>
            </a:r>
            <a:r>
              <a:rPr lang="en-GB" sz="1600" dirty="0">
                <a:solidFill>
                  <a:schemeClr val="accent2">
                    <a:lumMod val="50000"/>
                  </a:schemeClr>
                </a:solidFill>
              </a:rPr>
              <a:t>.”</a:t>
            </a:r>
          </a:p>
          <a:p>
            <a:pPr>
              <a:lnSpc>
                <a:spcPct val="150000"/>
              </a:lnSpc>
            </a:pPr>
            <a:endParaRPr lang="en-GB" sz="1600" dirty="0">
              <a:solidFill>
                <a:schemeClr val="accent2">
                  <a:lumMod val="50000"/>
                </a:schemeClr>
              </a:solidFill>
            </a:endParaRPr>
          </a:p>
          <a:p>
            <a:pPr marL="285750" indent="-285750">
              <a:lnSpc>
                <a:spcPct val="150000"/>
              </a:lnSpc>
              <a:buFont typeface="Arial" panose="020B0604020202020204" pitchFamily="34" charset="0"/>
              <a:buChar char="•"/>
            </a:pPr>
            <a:r>
              <a:rPr lang="en-GB" sz="1600" b="1" dirty="0">
                <a:solidFill>
                  <a:schemeClr val="accent2">
                    <a:lumMod val="50000"/>
                  </a:schemeClr>
                </a:solidFill>
              </a:rPr>
              <a:t>Frequentist </a:t>
            </a:r>
            <a:r>
              <a:rPr lang="en-GB" sz="1600" dirty="0">
                <a:solidFill>
                  <a:schemeClr val="accent2">
                    <a:lumMod val="50000"/>
                  </a:schemeClr>
                </a:solidFill>
              </a:rPr>
              <a:t>is a method of </a:t>
            </a:r>
            <a:r>
              <a:rPr lang="en-GB" sz="1600" b="1" dirty="0">
                <a:solidFill>
                  <a:schemeClr val="accent2">
                    <a:lumMod val="50000"/>
                  </a:schemeClr>
                </a:solidFill>
              </a:rPr>
              <a:t>statistical inference </a:t>
            </a:r>
            <a:r>
              <a:rPr lang="en-GB" sz="1600" dirty="0">
                <a:solidFill>
                  <a:schemeClr val="accent2">
                    <a:lumMod val="50000"/>
                  </a:schemeClr>
                </a:solidFill>
              </a:rPr>
              <a:t>in which </a:t>
            </a:r>
            <a:r>
              <a:rPr lang="en-GB" sz="1600" b="1" dirty="0">
                <a:solidFill>
                  <a:schemeClr val="accent2">
                    <a:lumMod val="50000"/>
                  </a:schemeClr>
                </a:solidFill>
              </a:rPr>
              <a:t>conclusions from data </a:t>
            </a:r>
            <a:r>
              <a:rPr lang="en-GB" sz="1600" dirty="0">
                <a:solidFill>
                  <a:schemeClr val="accent2">
                    <a:lumMod val="50000"/>
                  </a:schemeClr>
                </a:solidFill>
              </a:rPr>
              <a:t>is obtained by emphasizing the frequency or proportion of the data.</a:t>
            </a:r>
          </a:p>
          <a:p>
            <a:pPr marL="285750" indent="-285750">
              <a:lnSpc>
                <a:spcPct val="150000"/>
              </a:lnSpc>
              <a:buFont typeface="Arial" panose="020B0604020202020204" pitchFamily="34" charset="0"/>
              <a:buChar char="•"/>
            </a:pPr>
            <a:endParaRPr lang="en-GB" sz="1600" dirty="0">
              <a:solidFill>
                <a:schemeClr val="accent2">
                  <a:lumMod val="50000"/>
                </a:schemeClr>
              </a:solidFill>
            </a:endParaRPr>
          </a:p>
          <a:p>
            <a:pPr marL="285750" indent="-285750">
              <a:lnSpc>
                <a:spcPct val="150000"/>
              </a:lnSpc>
              <a:buFont typeface="Arial" panose="020B0604020202020204" pitchFamily="34" charset="0"/>
              <a:buChar char="•"/>
            </a:pPr>
            <a:r>
              <a:rPr lang="en-GB" sz="1600" b="1" dirty="0">
                <a:solidFill>
                  <a:schemeClr val="accent2">
                    <a:lumMod val="50000"/>
                  </a:schemeClr>
                </a:solidFill>
              </a:rPr>
              <a:t>Bayesian </a:t>
            </a:r>
            <a:r>
              <a:rPr lang="en-GB" sz="1600" dirty="0">
                <a:solidFill>
                  <a:schemeClr val="accent2">
                    <a:lumMod val="50000"/>
                  </a:schemeClr>
                </a:solidFill>
              </a:rPr>
              <a:t>is a method of </a:t>
            </a:r>
            <a:r>
              <a:rPr lang="en-GB" sz="1600" b="1" dirty="0">
                <a:solidFill>
                  <a:schemeClr val="accent2">
                    <a:lumMod val="50000"/>
                  </a:schemeClr>
                </a:solidFill>
              </a:rPr>
              <a:t>statistical inference </a:t>
            </a:r>
            <a:r>
              <a:rPr lang="en-GB" sz="1600" dirty="0">
                <a:solidFill>
                  <a:schemeClr val="accent2">
                    <a:lumMod val="50000"/>
                  </a:schemeClr>
                </a:solidFill>
              </a:rPr>
              <a:t>in which Bayes’ theorem is used to </a:t>
            </a:r>
            <a:r>
              <a:rPr lang="en-GB" sz="1600" b="1" dirty="0">
                <a:solidFill>
                  <a:schemeClr val="accent2">
                    <a:lumMod val="50000"/>
                  </a:schemeClr>
                </a:solidFill>
              </a:rPr>
              <a:t>update</a:t>
            </a:r>
            <a:r>
              <a:rPr lang="en-GB" sz="1600" dirty="0">
                <a:solidFill>
                  <a:schemeClr val="accent2">
                    <a:lumMod val="50000"/>
                  </a:schemeClr>
                </a:solidFill>
              </a:rPr>
              <a:t> </a:t>
            </a:r>
            <a:r>
              <a:rPr lang="en-GB" sz="1600" b="1" dirty="0">
                <a:solidFill>
                  <a:schemeClr val="accent2">
                    <a:lumMod val="50000"/>
                  </a:schemeClr>
                </a:solidFill>
              </a:rPr>
              <a:t>the</a:t>
            </a:r>
            <a:r>
              <a:rPr lang="en-GB" sz="1600" dirty="0">
                <a:solidFill>
                  <a:schemeClr val="accent2">
                    <a:lumMod val="50000"/>
                  </a:schemeClr>
                </a:solidFill>
              </a:rPr>
              <a:t> </a:t>
            </a:r>
            <a:r>
              <a:rPr lang="en-GB" sz="1600" b="1" dirty="0">
                <a:solidFill>
                  <a:schemeClr val="accent2">
                    <a:lumMod val="50000"/>
                  </a:schemeClr>
                </a:solidFill>
              </a:rPr>
              <a:t>probability</a:t>
            </a:r>
            <a:r>
              <a:rPr lang="en-GB" sz="1600" dirty="0">
                <a:solidFill>
                  <a:schemeClr val="accent2">
                    <a:lumMod val="50000"/>
                  </a:schemeClr>
                </a:solidFill>
              </a:rPr>
              <a:t> for a </a:t>
            </a:r>
            <a:r>
              <a:rPr lang="en-GB" sz="1600" b="1" dirty="0">
                <a:solidFill>
                  <a:schemeClr val="accent2">
                    <a:lumMod val="50000"/>
                  </a:schemeClr>
                </a:solidFill>
              </a:rPr>
              <a:t>hypothesis</a:t>
            </a:r>
            <a:r>
              <a:rPr lang="en-GB" sz="1600" dirty="0">
                <a:solidFill>
                  <a:schemeClr val="accent2">
                    <a:lumMod val="50000"/>
                  </a:schemeClr>
                </a:solidFill>
              </a:rPr>
              <a:t> as more evidence or information becomes available.</a:t>
            </a:r>
          </a:p>
        </p:txBody>
      </p:sp>
    </p:spTree>
    <p:extLst>
      <p:ext uri="{BB962C8B-B14F-4D97-AF65-F5344CB8AC3E}">
        <p14:creationId xmlns:p14="http://schemas.microsoft.com/office/powerpoint/2010/main" val="37664605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5" name="Text Placeholder 24">
            <a:extLst>
              <a:ext uri="{FF2B5EF4-FFF2-40B4-BE49-F238E27FC236}">
                <a16:creationId xmlns:a16="http://schemas.microsoft.com/office/drawing/2014/main" id="{BE394849-EE6D-4358-A824-BBF6E518EAEA}"/>
              </a:ext>
            </a:extLst>
          </p:cNvPr>
          <p:cNvSpPr>
            <a:spLocks noGrp="1"/>
          </p:cNvSpPr>
          <p:nvPr>
            <p:ph type="body" sz="quarter" idx="15"/>
          </p:nvPr>
        </p:nvSpPr>
        <p:spPr/>
        <p:txBody>
          <a:bodyPr/>
          <a:lstStyle/>
          <a:p>
            <a:r>
              <a:rPr lang="en-US" dirty="0"/>
              <a:t>01</a:t>
            </a:r>
          </a:p>
        </p:txBody>
      </p:sp>
      <p:sp>
        <p:nvSpPr>
          <p:cNvPr id="18" name="Title 17">
            <a:extLst>
              <a:ext uri="{FF2B5EF4-FFF2-40B4-BE49-F238E27FC236}">
                <a16:creationId xmlns:a16="http://schemas.microsoft.com/office/drawing/2014/main" id="{EA6B7DE5-BFCC-4EEF-9609-8AA1C7CAD3B0}"/>
              </a:ext>
            </a:extLst>
          </p:cNvPr>
          <p:cNvSpPr>
            <a:spLocks noGrp="1"/>
          </p:cNvSpPr>
          <p:nvPr>
            <p:ph type="title"/>
          </p:nvPr>
        </p:nvSpPr>
        <p:spPr>
          <a:xfrm>
            <a:off x="1028699" y="627062"/>
            <a:ext cx="9420225" cy="1340615"/>
          </a:xfrm>
        </p:spPr>
        <p:txBody>
          <a:bodyPr/>
          <a:lstStyle/>
          <a:p>
            <a:r>
              <a:rPr lang="en-US" dirty="0"/>
              <a:t>Bayesian Statistics</a:t>
            </a:r>
          </a:p>
        </p:txBody>
      </p:sp>
      <p:sp>
        <p:nvSpPr>
          <p:cNvPr id="34" name="Date Placeholder 33">
            <a:extLst>
              <a:ext uri="{FF2B5EF4-FFF2-40B4-BE49-F238E27FC236}">
                <a16:creationId xmlns:a16="http://schemas.microsoft.com/office/drawing/2014/main" id="{D30A968E-AB03-4BB5-BF8E-EB31DFD33B17}"/>
              </a:ext>
            </a:extLst>
          </p:cNvPr>
          <p:cNvSpPr>
            <a:spLocks noGrp="1"/>
          </p:cNvSpPr>
          <p:nvPr>
            <p:ph type="dt" sz="half" idx="2"/>
          </p:nvPr>
        </p:nvSpPr>
        <p:spPr/>
        <p:txBody>
          <a:bodyPr/>
          <a:lstStyle/>
          <a:p>
            <a:fld id="{9FEF76E7-2EBE-4103-B764-AD23619BE076}" type="datetime1">
              <a:rPr lang="en-US" smtClean="0"/>
              <a:pPr/>
              <a:t>2/23/2021</a:t>
            </a:fld>
            <a:endParaRPr lang="en-US" dirty="0"/>
          </a:p>
        </p:txBody>
      </p:sp>
      <p:sp>
        <p:nvSpPr>
          <p:cNvPr id="35" name="Slide Number Placeholder 34">
            <a:extLst>
              <a:ext uri="{FF2B5EF4-FFF2-40B4-BE49-F238E27FC236}">
                <a16:creationId xmlns:a16="http://schemas.microsoft.com/office/drawing/2014/main" id="{5789CCB9-138D-4D90-8AFB-AC5C73612512}"/>
              </a:ext>
            </a:extLst>
          </p:cNvPr>
          <p:cNvSpPr>
            <a:spLocks noGrp="1"/>
          </p:cNvSpPr>
          <p:nvPr>
            <p:ph type="sldNum" sz="quarter" idx="4"/>
          </p:nvPr>
        </p:nvSpPr>
        <p:spPr/>
        <p:txBody>
          <a:bodyPr/>
          <a:lstStyle/>
          <a:p>
            <a:fld id="{294A09A9-5501-47C1-A89A-A340965A2BE2}" type="slidenum">
              <a:rPr lang="en-US" smtClean="0"/>
              <a:pPr/>
              <a:t>11</a:t>
            </a:fld>
            <a:endParaRPr lang="en-US" dirty="0"/>
          </a:p>
        </p:txBody>
      </p:sp>
      <p:sp>
        <p:nvSpPr>
          <p:cNvPr id="2" name="Rectangle 1">
            <a:extLst>
              <a:ext uri="{FF2B5EF4-FFF2-40B4-BE49-F238E27FC236}">
                <a16:creationId xmlns:a16="http://schemas.microsoft.com/office/drawing/2014/main" id="{7235C6AB-042E-4C74-82D8-9F968BD89493}"/>
              </a:ext>
            </a:extLst>
          </p:cNvPr>
          <p:cNvSpPr/>
          <p:nvPr/>
        </p:nvSpPr>
        <p:spPr>
          <a:xfrm>
            <a:off x="1028699" y="2076767"/>
            <a:ext cx="9420225" cy="4116127"/>
          </a:xfrm>
          <a:prstGeom prst="rect">
            <a:avLst/>
          </a:prstGeom>
        </p:spPr>
        <p:txBody>
          <a:bodyPr wrap="square">
            <a:spAutoFit/>
          </a:bodyPr>
          <a:lstStyle/>
          <a:p>
            <a:pPr>
              <a:lnSpc>
                <a:spcPct val="150000"/>
              </a:lnSpc>
            </a:pPr>
            <a:r>
              <a:rPr lang="en-GB" sz="1600" b="1" dirty="0">
                <a:solidFill>
                  <a:schemeClr val="accent2">
                    <a:lumMod val="50000"/>
                  </a:schemeClr>
                </a:solidFill>
              </a:rPr>
              <a:t>Frequentist vs Bayesian Examples</a:t>
            </a:r>
          </a:p>
          <a:p>
            <a:pPr>
              <a:lnSpc>
                <a:spcPct val="150000"/>
              </a:lnSpc>
            </a:pPr>
            <a:r>
              <a:rPr lang="en-GB" sz="1600" dirty="0">
                <a:solidFill>
                  <a:schemeClr val="accent2">
                    <a:lumMod val="50000"/>
                  </a:schemeClr>
                </a:solidFill>
              </a:rPr>
              <a:t>Suppose frequentist and Bayesian inference were programming functions:</a:t>
            </a:r>
          </a:p>
          <a:p>
            <a:pPr>
              <a:lnSpc>
                <a:spcPct val="150000"/>
              </a:lnSpc>
            </a:pPr>
            <a:endParaRPr lang="en-GB" sz="1600" dirty="0">
              <a:solidFill>
                <a:schemeClr val="accent2">
                  <a:lumMod val="50000"/>
                </a:schemeClr>
              </a:solidFill>
            </a:endParaRPr>
          </a:p>
          <a:p>
            <a:pPr marL="285750" indent="-285750">
              <a:lnSpc>
                <a:spcPct val="150000"/>
              </a:lnSpc>
              <a:buFont typeface="Arial" panose="020B0604020202020204" pitchFamily="34" charset="0"/>
              <a:buChar char="•"/>
            </a:pPr>
            <a:r>
              <a:rPr lang="en-GB" sz="1600" dirty="0">
                <a:solidFill>
                  <a:schemeClr val="accent2">
                    <a:lumMod val="50000"/>
                  </a:schemeClr>
                </a:solidFill>
              </a:rPr>
              <a:t>calling the </a:t>
            </a:r>
            <a:r>
              <a:rPr lang="en-GB" sz="1600" b="1" dirty="0">
                <a:solidFill>
                  <a:schemeClr val="accent2">
                    <a:lumMod val="50000"/>
                  </a:schemeClr>
                </a:solidFill>
              </a:rPr>
              <a:t>frequentist</a:t>
            </a:r>
            <a:r>
              <a:rPr lang="en-GB" sz="1600" dirty="0">
                <a:solidFill>
                  <a:schemeClr val="accent2">
                    <a:lumMod val="50000"/>
                  </a:schemeClr>
                </a:solidFill>
              </a:rPr>
              <a:t> </a:t>
            </a:r>
            <a:r>
              <a:rPr lang="en-GB" sz="1600" b="1" dirty="0">
                <a:solidFill>
                  <a:schemeClr val="accent2">
                    <a:lumMod val="50000"/>
                  </a:schemeClr>
                </a:solidFill>
              </a:rPr>
              <a:t>function</a:t>
            </a:r>
            <a:r>
              <a:rPr lang="en-GB" sz="1600" dirty="0">
                <a:solidFill>
                  <a:schemeClr val="accent2">
                    <a:lumMod val="50000"/>
                  </a:schemeClr>
                </a:solidFill>
              </a:rPr>
              <a:t> with the argument "</a:t>
            </a:r>
            <a:r>
              <a:rPr lang="en-GB" sz="1600" b="1" dirty="0">
                <a:solidFill>
                  <a:schemeClr val="accent2">
                    <a:lumMod val="50000"/>
                  </a:schemeClr>
                </a:solidFill>
              </a:rPr>
              <a:t>My code passed all  𝑋  tests; is my code bug-free?</a:t>
            </a:r>
            <a:r>
              <a:rPr lang="en-GB" sz="1600" dirty="0">
                <a:solidFill>
                  <a:schemeClr val="accent2">
                    <a:lumMod val="50000"/>
                  </a:schemeClr>
                </a:solidFill>
              </a:rPr>
              <a:t>" would return a </a:t>
            </a:r>
            <a:r>
              <a:rPr lang="en-GB" sz="1600" b="1" dirty="0">
                <a:solidFill>
                  <a:schemeClr val="accent2">
                    <a:lumMod val="50000"/>
                  </a:schemeClr>
                </a:solidFill>
              </a:rPr>
              <a:t>YES</a:t>
            </a:r>
            <a:r>
              <a:rPr lang="en-GB" sz="1600" dirty="0">
                <a:solidFill>
                  <a:schemeClr val="accent2">
                    <a:lumMod val="50000"/>
                  </a:schemeClr>
                </a:solidFill>
              </a:rPr>
              <a:t>.</a:t>
            </a:r>
          </a:p>
          <a:p>
            <a:pPr marL="285750" indent="-285750">
              <a:lnSpc>
                <a:spcPct val="150000"/>
              </a:lnSpc>
              <a:buFont typeface="Arial" panose="020B0604020202020204" pitchFamily="34" charset="0"/>
              <a:buChar char="•"/>
            </a:pPr>
            <a:endParaRPr lang="en-GB" sz="1600" dirty="0">
              <a:solidFill>
                <a:schemeClr val="accent2">
                  <a:lumMod val="50000"/>
                </a:schemeClr>
              </a:solidFill>
            </a:endParaRPr>
          </a:p>
          <a:p>
            <a:pPr marL="285750" indent="-285750">
              <a:lnSpc>
                <a:spcPct val="150000"/>
              </a:lnSpc>
              <a:buFont typeface="Arial" panose="020B0604020202020204" pitchFamily="34" charset="0"/>
              <a:buChar char="•"/>
            </a:pPr>
            <a:r>
              <a:rPr lang="en-GB" sz="1600" dirty="0">
                <a:solidFill>
                  <a:schemeClr val="accent2">
                    <a:lumMod val="50000"/>
                  </a:schemeClr>
                </a:solidFill>
              </a:rPr>
              <a:t>asking our </a:t>
            </a:r>
            <a:r>
              <a:rPr lang="en-GB" sz="1600" b="1" dirty="0">
                <a:solidFill>
                  <a:schemeClr val="accent2">
                    <a:lumMod val="50000"/>
                  </a:schemeClr>
                </a:solidFill>
              </a:rPr>
              <a:t>Bayesian</a:t>
            </a:r>
            <a:r>
              <a:rPr lang="en-GB" sz="1600" dirty="0">
                <a:solidFill>
                  <a:schemeClr val="accent2">
                    <a:lumMod val="50000"/>
                  </a:schemeClr>
                </a:solidFill>
              </a:rPr>
              <a:t> function "</a:t>
            </a:r>
            <a:r>
              <a:rPr lang="en-GB" sz="1600" b="1" dirty="0">
                <a:solidFill>
                  <a:schemeClr val="accent2">
                    <a:lumMod val="50000"/>
                  </a:schemeClr>
                </a:solidFill>
              </a:rPr>
              <a:t>Often my code has bugs. My code passed all  𝑋  tests; is my code bug-free?</a:t>
            </a:r>
            <a:r>
              <a:rPr lang="en-GB" sz="1600" dirty="0">
                <a:solidFill>
                  <a:schemeClr val="accent2">
                    <a:lumMod val="50000"/>
                  </a:schemeClr>
                </a:solidFill>
              </a:rPr>
              <a:t>" would return something very different: probabilities of YES and NO. For example:</a:t>
            </a:r>
          </a:p>
          <a:p>
            <a:pPr>
              <a:lnSpc>
                <a:spcPct val="150000"/>
              </a:lnSpc>
            </a:pPr>
            <a:endParaRPr lang="en-GB" sz="1600" dirty="0">
              <a:solidFill>
                <a:schemeClr val="accent2">
                  <a:lumMod val="50000"/>
                </a:schemeClr>
              </a:solidFill>
            </a:endParaRPr>
          </a:p>
          <a:p>
            <a:pPr algn="ctr">
              <a:lnSpc>
                <a:spcPct val="150000"/>
              </a:lnSpc>
            </a:pPr>
            <a:r>
              <a:rPr lang="en-GB" sz="1600" b="1" i="1" dirty="0">
                <a:solidFill>
                  <a:schemeClr val="accent2">
                    <a:lumMod val="50000"/>
                  </a:schemeClr>
                </a:solidFill>
              </a:rPr>
              <a:t>YES, with probability 0.8; NO, with probability 0.2</a:t>
            </a:r>
          </a:p>
        </p:txBody>
      </p:sp>
    </p:spTree>
    <p:extLst>
      <p:ext uri="{BB962C8B-B14F-4D97-AF65-F5344CB8AC3E}">
        <p14:creationId xmlns:p14="http://schemas.microsoft.com/office/powerpoint/2010/main" val="18788306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5" name="Text Placeholder 24">
            <a:extLst>
              <a:ext uri="{FF2B5EF4-FFF2-40B4-BE49-F238E27FC236}">
                <a16:creationId xmlns:a16="http://schemas.microsoft.com/office/drawing/2014/main" id="{BE394849-EE6D-4358-A824-BBF6E518EAEA}"/>
              </a:ext>
            </a:extLst>
          </p:cNvPr>
          <p:cNvSpPr>
            <a:spLocks noGrp="1"/>
          </p:cNvSpPr>
          <p:nvPr>
            <p:ph type="body" sz="quarter" idx="15"/>
          </p:nvPr>
        </p:nvSpPr>
        <p:spPr/>
        <p:txBody>
          <a:bodyPr/>
          <a:lstStyle/>
          <a:p>
            <a:r>
              <a:rPr lang="en-US" dirty="0"/>
              <a:t>01</a:t>
            </a:r>
          </a:p>
        </p:txBody>
      </p:sp>
      <p:sp>
        <p:nvSpPr>
          <p:cNvPr id="18" name="Title 17">
            <a:extLst>
              <a:ext uri="{FF2B5EF4-FFF2-40B4-BE49-F238E27FC236}">
                <a16:creationId xmlns:a16="http://schemas.microsoft.com/office/drawing/2014/main" id="{EA6B7DE5-BFCC-4EEF-9609-8AA1C7CAD3B0}"/>
              </a:ext>
            </a:extLst>
          </p:cNvPr>
          <p:cNvSpPr>
            <a:spLocks noGrp="1"/>
          </p:cNvSpPr>
          <p:nvPr>
            <p:ph type="title"/>
          </p:nvPr>
        </p:nvSpPr>
        <p:spPr>
          <a:xfrm>
            <a:off x="1028699" y="627062"/>
            <a:ext cx="9420225" cy="1340615"/>
          </a:xfrm>
        </p:spPr>
        <p:txBody>
          <a:bodyPr/>
          <a:lstStyle/>
          <a:p>
            <a:r>
              <a:rPr lang="en-US" dirty="0"/>
              <a:t>Bayesian Statistics</a:t>
            </a:r>
          </a:p>
        </p:txBody>
      </p:sp>
      <p:sp>
        <p:nvSpPr>
          <p:cNvPr id="34" name="Date Placeholder 33">
            <a:extLst>
              <a:ext uri="{FF2B5EF4-FFF2-40B4-BE49-F238E27FC236}">
                <a16:creationId xmlns:a16="http://schemas.microsoft.com/office/drawing/2014/main" id="{D30A968E-AB03-4BB5-BF8E-EB31DFD33B17}"/>
              </a:ext>
            </a:extLst>
          </p:cNvPr>
          <p:cNvSpPr>
            <a:spLocks noGrp="1"/>
          </p:cNvSpPr>
          <p:nvPr>
            <p:ph type="dt" sz="half" idx="2"/>
          </p:nvPr>
        </p:nvSpPr>
        <p:spPr>
          <a:xfrm>
            <a:off x="133350" y="6518513"/>
            <a:ext cx="2743200" cy="365125"/>
          </a:xfrm>
        </p:spPr>
        <p:txBody>
          <a:bodyPr/>
          <a:lstStyle/>
          <a:p>
            <a:fld id="{9FEF76E7-2EBE-4103-B764-AD23619BE076}" type="datetime1">
              <a:rPr lang="en-US" smtClean="0"/>
              <a:pPr/>
              <a:t>2/23/2021</a:t>
            </a:fld>
            <a:endParaRPr lang="en-US" dirty="0"/>
          </a:p>
        </p:txBody>
      </p:sp>
      <p:sp>
        <p:nvSpPr>
          <p:cNvPr id="35" name="Slide Number Placeholder 34">
            <a:extLst>
              <a:ext uri="{FF2B5EF4-FFF2-40B4-BE49-F238E27FC236}">
                <a16:creationId xmlns:a16="http://schemas.microsoft.com/office/drawing/2014/main" id="{5789CCB9-138D-4D90-8AFB-AC5C73612512}"/>
              </a:ext>
            </a:extLst>
          </p:cNvPr>
          <p:cNvSpPr>
            <a:spLocks noGrp="1"/>
          </p:cNvSpPr>
          <p:nvPr>
            <p:ph type="sldNum" sz="quarter" idx="4"/>
          </p:nvPr>
        </p:nvSpPr>
        <p:spPr/>
        <p:txBody>
          <a:bodyPr/>
          <a:lstStyle/>
          <a:p>
            <a:fld id="{294A09A9-5501-47C1-A89A-A340965A2BE2}" type="slidenum">
              <a:rPr lang="en-US" smtClean="0"/>
              <a:pPr/>
              <a:t>12</a:t>
            </a:fld>
            <a:endParaRPr lang="en-US" dirty="0"/>
          </a:p>
        </p:txBody>
      </p:sp>
      <p:sp>
        <p:nvSpPr>
          <p:cNvPr id="2" name="Rectangle 1">
            <a:extLst>
              <a:ext uri="{FF2B5EF4-FFF2-40B4-BE49-F238E27FC236}">
                <a16:creationId xmlns:a16="http://schemas.microsoft.com/office/drawing/2014/main" id="{7235C6AB-042E-4C74-82D8-9F968BD89493}"/>
              </a:ext>
            </a:extLst>
          </p:cNvPr>
          <p:cNvSpPr/>
          <p:nvPr/>
        </p:nvSpPr>
        <p:spPr>
          <a:xfrm>
            <a:off x="1028699" y="2076767"/>
            <a:ext cx="5067301" cy="4116127"/>
          </a:xfrm>
          <a:prstGeom prst="rect">
            <a:avLst/>
          </a:prstGeom>
        </p:spPr>
        <p:txBody>
          <a:bodyPr wrap="square">
            <a:spAutoFit/>
          </a:bodyPr>
          <a:lstStyle/>
          <a:p>
            <a:pPr>
              <a:lnSpc>
                <a:spcPct val="150000"/>
              </a:lnSpc>
            </a:pPr>
            <a:r>
              <a:rPr lang="en-GB" sz="1600" b="1" u="sng" dirty="0">
                <a:solidFill>
                  <a:schemeClr val="accent2">
                    <a:lumMod val="50000"/>
                  </a:schemeClr>
                </a:solidFill>
              </a:rPr>
              <a:t>Frequentist</a:t>
            </a:r>
          </a:p>
          <a:p>
            <a:pPr marL="285750" indent="-285750">
              <a:lnSpc>
                <a:spcPct val="150000"/>
              </a:lnSpc>
              <a:buFont typeface="Arial" panose="020B0604020202020204" pitchFamily="34" charset="0"/>
              <a:buChar char="•"/>
            </a:pPr>
            <a:r>
              <a:rPr lang="en-GB" sz="1600" b="1" dirty="0">
                <a:solidFill>
                  <a:schemeClr val="accent2">
                    <a:lumMod val="50000"/>
                  </a:schemeClr>
                </a:solidFill>
              </a:rPr>
              <a:t>Probability of the data given the hypothesis.</a:t>
            </a:r>
          </a:p>
          <a:p>
            <a:pPr marL="285750" indent="-285750">
              <a:lnSpc>
                <a:spcPct val="150000"/>
              </a:lnSpc>
              <a:buFont typeface="Arial" panose="020B0604020202020204" pitchFamily="34" charset="0"/>
              <a:buChar char="•"/>
            </a:pPr>
            <a:endParaRPr lang="en-GB" sz="1600" b="1" dirty="0">
              <a:solidFill>
                <a:schemeClr val="accent2">
                  <a:lumMod val="50000"/>
                </a:schemeClr>
              </a:solidFill>
            </a:endParaRPr>
          </a:p>
          <a:p>
            <a:pPr marL="285750" indent="-285750">
              <a:lnSpc>
                <a:spcPct val="150000"/>
              </a:lnSpc>
              <a:buFont typeface="Arial" panose="020B0604020202020204" pitchFamily="34" charset="0"/>
              <a:buChar char="•"/>
            </a:pPr>
            <a:r>
              <a:rPr lang="en-GB" sz="1600" dirty="0">
                <a:solidFill>
                  <a:schemeClr val="accent2">
                    <a:lumMod val="50000"/>
                  </a:schemeClr>
                </a:solidFill>
              </a:rPr>
              <a:t>Frequentist analyses generally proceed through use of </a:t>
            </a:r>
            <a:r>
              <a:rPr lang="en-GB" sz="1600" b="1" dirty="0">
                <a:solidFill>
                  <a:schemeClr val="accent2">
                    <a:lumMod val="50000"/>
                  </a:schemeClr>
                </a:solidFill>
              </a:rPr>
              <a:t>point estimates and maximum likelihood approaches.</a:t>
            </a:r>
          </a:p>
          <a:p>
            <a:pPr marL="285750" indent="-285750">
              <a:lnSpc>
                <a:spcPct val="150000"/>
              </a:lnSpc>
              <a:buFont typeface="Arial" panose="020B0604020202020204" pitchFamily="34" charset="0"/>
              <a:buChar char="•"/>
            </a:pPr>
            <a:endParaRPr lang="en-GB" sz="1600" b="1" dirty="0">
              <a:solidFill>
                <a:schemeClr val="accent2">
                  <a:lumMod val="50000"/>
                </a:schemeClr>
              </a:solidFill>
            </a:endParaRPr>
          </a:p>
          <a:p>
            <a:pPr marL="285750" indent="-285750">
              <a:lnSpc>
                <a:spcPct val="150000"/>
              </a:lnSpc>
              <a:buFont typeface="Arial" panose="020B0604020202020204" pitchFamily="34" charset="0"/>
              <a:buChar char="•"/>
            </a:pPr>
            <a:r>
              <a:rPr lang="en-GB" sz="1600" b="1" dirty="0">
                <a:solidFill>
                  <a:schemeClr val="accent2">
                    <a:lumMod val="50000"/>
                  </a:schemeClr>
                </a:solidFill>
              </a:rPr>
              <a:t>Make inferences using only the likelihood.</a:t>
            </a:r>
          </a:p>
          <a:p>
            <a:pPr marL="285750" indent="-285750">
              <a:lnSpc>
                <a:spcPct val="150000"/>
              </a:lnSpc>
              <a:buFont typeface="Arial" panose="020B0604020202020204" pitchFamily="34" charset="0"/>
              <a:buChar char="•"/>
            </a:pPr>
            <a:endParaRPr lang="en-GB" sz="1600" b="1" dirty="0">
              <a:solidFill>
                <a:schemeClr val="accent2">
                  <a:lumMod val="50000"/>
                </a:schemeClr>
              </a:solidFill>
            </a:endParaRPr>
          </a:p>
          <a:p>
            <a:pPr marL="285750" indent="-285750">
              <a:lnSpc>
                <a:spcPct val="150000"/>
              </a:lnSpc>
              <a:buFont typeface="Arial" panose="020B0604020202020204" pitchFamily="34" charset="0"/>
              <a:buChar char="•"/>
            </a:pPr>
            <a:r>
              <a:rPr lang="en-GB" sz="1600" b="1" dirty="0">
                <a:solidFill>
                  <a:schemeClr val="accent2">
                    <a:lumMod val="50000"/>
                  </a:schemeClr>
                </a:solidFill>
              </a:rPr>
              <a:t>New data analysed independently of previous. </a:t>
            </a:r>
            <a:endParaRPr lang="en-GB" sz="1600" dirty="0">
              <a:solidFill>
                <a:schemeClr val="accent2">
                  <a:lumMod val="50000"/>
                </a:schemeClr>
              </a:solidFill>
            </a:endParaRPr>
          </a:p>
        </p:txBody>
      </p:sp>
      <p:sp>
        <p:nvSpPr>
          <p:cNvPr id="7" name="Rectangle 6">
            <a:extLst>
              <a:ext uri="{FF2B5EF4-FFF2-40B4-BE49-F238E27FC236}">
                <a16:creationId xmlns:a16="http://schemas.microsoft.com/office/drawing/2014/main" id="{E6D2C319-0DC0-43B7-969A-BFAF03A93354}"/>
              </a:ext>
            </a:extLst>
          </p:cNvPr>
          <p:cNvSpPr/>
          <p:nvPr/>
        </p:nvSpPr>
        <p:spPr>
          <a:xfrm>
            <a:off x="6320657" y="2076766"/>
            <a:ext cx="5067301" cy="4116127"/>
          </a:xfrm>
          <a:prstGeom prst="rect">
            <a:avLst/>
          </a:prstGeom>
        </p:spPr>
        <p:txBody>
          <a:bodyPr wrap="square">
            <a:spAutoFit/>
          </a:bodyPr>
          <a:lstStyle/>
          <a:p>
            <a:pPr>
              <a:lnSpc>
                <a:spcPct val="150000"/>
              </a:lnSpc>
            </a:pPr>
            <a:r>
              <a:rPr lang="en-GB" sz="1600" b="1" u="sng" dirty="0">
                <a:solidFill>
                  <a:schemeClr val="accent2">
                    <a:lumMod val="50000"/>
                  </a:schemeClr>
                </a:solidFill>
              </a:rPr>
              <a:t>Bayesian</a:t>
            </a:r>
          </a:p>
          <a:p>
            <a:pPr marL="285750" indent="-285750">
              <a:lnSpc>
                <a:spcPct val="150000"/>
              </a:lnSpc>
              <a:buFont typeface="Arial" panose="020B0604020202020204" pitchFamily="34" charset="0"/>
              <a:buChar char="•"/>
            </a:pPr>
            <a:r>
              <a:rPr lang="en-GB" sz="1600" b="1" dirty="0">
                <a:solidFill>
                  <a:schemeClr val="accent2">
                    <a:lumMod val="50000"/>
                  </a:schemeClr>
                </a:solidFill>
              </a:rPr>
              <a:t>Probability of the hypothesis given the data.</a:t>
            </a:r>
          </a:p>
          <a:p>
            <a:pPr marL="285750" indent="-285750">
              <a:lnSpc>
                <a:spcPct val="150000"/>
              </a:lnSpc>
              <a:buFont typeface="Arial" panose="020B0604020202020204" pitchFamily="34" charset="0"/>
              <a:buChar char="•"/>
            </a:pPr>
            <a:endParaRPr lang="en-GB" sz="1600" dirty="0">
              <a:solidFill>
                <a:schemeClr val="accent2">
                  <a:lumMod val="50000"/>
                </a:schemeClr>
              </a:solidFill>
            </a:endParaRPr>
          </a:p>
          <a:p>
            <a:pPr marL="285750" indent="-285750">
              <a:lnSpc>
                <a:spcPct val="150000"/>
              </a:lnSpc>
              <a:buFont typeface="Arial" panose="020B0604020202020204" pitchFamily="34" charset="0"/>
              <a:buChar char="•"/>
            </a:pPr>
            <a:r>
              <a:rPr lang="en-GB" sz="1600" dirty="0">
                <a:solidFill>
                  <a:schemeClr val="accent2">
                    <a:lumMod val="50000"/>
                  </a:schemeClr>
                </a:solidFill>
              </a:rPr>
              <a:t>Bayesian analyses generally </a:t>
            </a:r>
            <a:r>
              <a:rPr lang="en-GB" sz="1600" b="1" dirty="0">
                <a:solidFill>
                  <a:schemeClr val="accent2">
                    <a:lumMod val="50000"/>
                  </a:schemeClr>
                </a:solidFill>
              </a:rPr>
              <a:t>compute the posterior </a:t>
            </a:r>
            <a:r>
              <a:rPr lang="en-GB" sz="1600" dirty="0">
                <a:solidFill>
                  <a:schemeClr val="accent2">
                    <a:lumMod val="50000"/>
                  </a:schemeClr>
                </a:solidFill>
              </a:rPr>
              <a:t>either directly or through some version of </a:t>
            </a:r>
            <a:r>
              <a:rPr lang="en-GB" sz="1600" b="1" dirty="0">
                <a:solidFill>
                  <a:schemeClr val="accent2">
                    <a:lumMod val="50000"/>
                  </a:schemeClr>
                </a:solidFill>
              </a:rPr>
              <a:t>MCMC sampling</a:t>
            </a:r>
            <a:r>
              <a:rPr lang="en-GB" sz="1600" dirty="0">
                <a:solidFill>
                  <a:schemeClr val="accent2">
                    <a:lumMod val="50000"/>
                  </a:schemeClr>
                </a:solidFill>
              </a:rPr>
              <a:t>.</a:t>
            </a:r>
          </a:p>
          <a:p>
            <a:pPr marL="285750" indent="-285750">
              <a:lnSpc>
                <a:spcPct val="150000"/>
              </a:lnSpc>
              <a:buFont typeface="Arial" panose="020B0604020202020204" pitchFamily="34" charset="0"/>
              <a:buChar char="•"/>
            </a:pPr>
            <a:endParaRPr lang="en-GB" sz="1600" dirty="0">
              <a:solidFill>
                <a:schemeClr val="accent2">
                  <a:lumMod val="50000"/>
                </a:schemeClr>
              </a:solidFill>
            </a:endParaRPr>
          </a:p>
          <a:p>
            <a:pPr marL="285750" indent="-285750">
              <a:lnSpc>
                <a:spcPct val="150000"/>
              </a:lnSpc>
              <a:buFont typeface="Arial" panose="020B0604020202020204" pitchFamily="34" charset="0"/>
              <a:buChar char="•"/>
            </a:pPr>
            <a:r>
              <a:rPr lang="en-GB" sz="1600" b="1" dirty="0">
                <a:solidFill>
                  <a:schemeClr val="accent2">
                    <a:lumMod val="50000"/>
                  </a:schemeClr>
                </a:solidFill>
              </a:rPr>
              <a:t>Make inferences using the posterior. Therefore, they always need a prior.</a:t>
            </a:r>
          </a:p>
          <a:p>
            <a:pPr marL="285750" indent="-285750">
              <a:lnSpc>
                <a:spcPct val="150000"/>
              </a:lnSpc>
              <a:buFont typeface="Arial" panose="020B0604020202020204" pitchFamily="34" charset="0"/>
              <a:buChar char="•"/>
            </a:pPr>
            <a:endParaRPr lang="en-GB" sz="1600" b="1" dirty="0">
              <a:solidFill>
                <a:schemeClr val="accent2">
                  <a:lumMod val="50000"/>
                </a:schemeClr>
              </a:solidFill>
            </a:endParaRPr>
          </a:p>
          <a:p>
            <a:pPr marL="285750" indent="-285750">
              <a:lnSpc>
                <a:spcPct val="150000"/>
              </a:lnSpc>
              <a:buFont typeface="Arial" panose="020B0604020202020204" pitchFamily="34" charset="0"/>
              <a:buChar char="•"/>
            </a:pPr>
            <a:r>
              <a:rPr lang="en-GB" sz="1600" b="1" dirty="0">
                <a:solidFill>
                  <a:schemeClr val="accent2">
                    <a:lumMod val="50000"/>
                  </a:schemeClr>
                </a:solidFill>
              </a:rPr>
              <a:t>Prior knowledge is updated with new data.</a:t>
            </a:r>
            <a:endParaRPr lang="en-GB" sz="1600" dirty="0">
              <a:solidFill>
                <a:schemeClr val="accent2">
                  <a:lumMod val="50000"/>
                </a:schemeClr>
              </a:solidFill>
            </a:endParaRPr>
          </a:p>
        </p:txBody>
      </p:sp>
      <p:sp>
        <p:nvSpPr>
          <p:cNvPr id="3" name="TextBox 2">
            <a:extLst>
              <a:ext uri="{FF2B5EF4-FFF2-40B4-BE49-F238E27FC236}">
                <a16:creationId xmlns:a16="http://schemas.microsoft.com/office/drawing/2014/main" id="{4F55AD6A-F8AD-474E-AA3B-11ACCE554BBE}"/>
              </a:ext>
            </a:extLst>
          </p:cNvPr>
          <p:cNvSpPr txBox="1"/>
          <p:nvPr/>
        </p:nvSpPr>
        <p:spPr>
          <a:xfrm>
            <a:off x="1136680" y="6486982"/>
            <a:ext cx="5163593" cy="215444"/>
          </a:xfrm>
          <a:prstGeom prst="rect">
            <a:avLst/>
          </a:prstGeom>
          <a:noFill/>
        </p:spPr>
        <p:txBody>
          <a:bodyPr wrap="none" rtlCol="0">
            <a:spAutoFit/>
          </a:bodyPr>
          <a:lstStyle/>
          <a:p>
            <a:r>
              <a:rPr lang="en-GB" sz="800" dirty="0"/>
              <a:t>Source: http://jakevdp.github.io/blog/2014/03/11/frequentism-and-bayesianism-a-practical-intro/</a:t>
            </a:r>
          </a:p>
        </p:txBody>
      </p:sp>
    </p:spTree>
    <p:extLst>
      <p:ext uri="{BB962C8B-B14F-4D97-AF65-F5344CB8AC3E}">
        <p14:creationId xmlns:p14="http://schemas.microsoft.com/office/powerpoint/2010/main" val="15911998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5" name="Text Placeholder 24">
            <a:extLst>
              <a:ext uri="{FF2B5EF4-FFF2-40B4-BE49-F238E27FC236}">
                <a16:creationId xmlns:a16="http://schemas.microsoft.com/office/drawing/2014/main" id="{BE394849-EE6D-4358-A824-BBF6E518EAEA}"/>
              </a:ext>
            </a:extLst>
          </p:cNvPr>
          <p:cNvSpPr>
            <a:spLocks noGrp="1"/>
          </p:cNvSpPr>
          <p:nvPr>
            <p:ph type="body" sz="quarter" idx="15"/>
          </p:nvPr>
        </p:nvSpPr>
        <p:spPr>
          <a:xfrm>
            <a:off x="761917" y="460220"/>
            <a:ext cx="2956560" cy="1333500"/>
          </a:xfrm>
        </p:spPr>
        <p:txBody>
          <a:bodyPr/>
          <a:lstStyle/>
          <a:p>
            <a:r>
              <a:rPr lang="en-US" dirty="0"/>
              <a:t>01</a:t>
            </a:r>
          </a:p>
        </p:txBody>
      </p:sp>
      <p:sp>
        <p:nvSpPr>
          <p:cNvPr id="18" name="Title 17">
            <a:extLst>
              <a:ext uri="{FF2B5EF4-FFF2-40B4-BE49-F238E27FC236}">
                <a16:creationId xmlns:a16="http://schemas.microsoft.com/office/drawing/2014/main" id="{EA6B7DE5-BFCC-4EEF-9609-8AA1C7CAD3B0}"/>
              </a:ext>
            </a:extLst>
          </p:cNvPr>
          <p:cNvSpPr>
            <a:spLocks noGrp="1"/>
          </p:cNvSpPr>
          <p:nvPr>
            <p:ph type="title"/>
          </p:nvPr>
        </p:nvSpPr>
        <p:spPr>
          <a:xfrm>
            <a:off x="1028699" y="627062"/>
            <a:ext cx="9420225" cy="1340615"/>
          </a:xfrm>
        </p:spPr>
        <p:txBody>
          <a:bodyPr/>
          <a:lstStyle/>
          <a:p>
            <a:r>
              <a:rPr lang="en-US" dirty="0"/>
              <a:t>Bayesian Statistics </a:t>
            </a:r>
          </a:p>
        </p:txBody>
      </p:sp>
      <p:sp>
        <p:nvSpPr>
          <p:cNvPr id="34" name="Date Placeholder 33">
            <a:extLst>
              <a:ext uri="{FF2B5EF4-FFF2-40B4-BE49-F238E27FC236}">
                <a16:creationId xmlns:a16="http://schemas.microsoft.com/office/drawing/2014/main" id="{D30A968E-AB03-4BB5-BF8E-EB31DFD33B17}"/>
              </a:ext>
            </a:extLst>
          </p:cNvPr>
          <p:cNvSpPr>
            <a:spLocks noGrp="1"/>
          </p:cNvSpPr>
          <p:nvPr>
            <p:ph type="dt" sz="half" idx="2"/>
          </p:nvPr>
        </p:nvSpPr>
        <p:spPr/>
        <p:txBody>
          <a:bodyPr/>
          <a:lstStyle/>
          <a:p>
            <a:fld id="{9FEF76E7-2EBE-4103-B764-AD23619BE076}" type="datetime1">
              <a:rPr lang="en-US" smtClean="0"/>
              <a:pPr/>
              <a:t>2/23/2021</a:t>
            </a:fld>
            <a:endParaRPr lang="en-US" dirty="0"/>
          </a:p>
        </p:txBody>
      </p:sp>
      <p:sp>
        <p:nvSpPr>
          <p:cNvPr id="35" name="Slide Number Placeholder 34">
            <a:extLst>
              <a:ext uri="{FF2B5EF4-FFF2-40B4-BE49-F238E27FC236}">
                <a16:creationId xmlns:a16="http://schemas.microsoft.com/office/drawing/2014/main" id="{5789CCB9-138D-4D90-8AFB-AC5C73612512}"/>
              </a:ext>
            </a:extLst>
          </p:cNvPr>
          <p:cNvSpPr>
            <a:spLocks noGrp="1"/>
          </p:cNvSpPr>
          <p:nvPr>
            <p:ph type="sldNum" sz="quarter" idx="4"/>
          </p:nvPr>
        </p:nvSpPr>
        <p:spPr/>
        <p:txBody>
          <a:bodyPr/>
          <a:lstStyle/>
          <a:p>
            <a:fld id="{294A09A9-5501-47C1-A89A-A340965A2BE2}" type="slidenum">
              <a:rPr lang="en-US" smtClean="0"/>
              <a:pPr/>
              <a:t>13</a:t>
            </a:fld>
            <a:endParaRPr lang="en-US" dirty="0"/>
          </a:p>
        </p:txBody>
      </p:sp>
      <p:sp>
        <p:nvSpPr>
          <p:cNvPr id="10" name="Rectangle 9">
            <a:extLst>
              <a:ext uri="{FF2B5EF4-FFF2-40B4-BE49-F238E27FC236}">
                <a16:creationId xmlns:a16="http://schemas.microsoft.com/office/drawing/2014/main" id="{305DC01E-671A-4D33-943F-1B6E19F11266}"/>
              </a:ext>
            </a:extLst>
          </p:cNvPr>
          <p:cNvSpPr/>
          <p:nvPr/>
        </p:nvSpPr>
        <p:spPr>
          <a:xfrm>
            <a:off x="828871" y="1952999"/>
            <a:ext cx="4300177" cy="2966838"/>
          </a:xfrm>
          <a:prstGeom prst="rect">
            <a:avLst/>
          </a:prstGeom>
        </p:spPr>
        <p:txBody>
          <a:bodyPr wrap="square">
            <a:spAutoFit/>
          </a:bodyPr>
          <a:lstStyle/>
          <a:p>
            <a:pPr>
              <a:lnSpc>
                <a:spcPct val="150000"/>
              </a:lnSpc>
            </a:pPr>
            <a:r>
              <a:rPr lang="en-GB" sz="1400" b="1" dirty="0">
                <a:solidFill>
                  <a:schemeClr val="accent2">
                    <a:lumMod val="50000"/>
                  </a:schemeClr>
                </a:solidFill>
              </a:rPr>
              <a:t>Choosing priors:</a:t>
            </a:r>
          </a:p>
          <a:p>
            <a:pPr marL="285750" indent="-285750">
              <a:lnSpc>
                <a:spcPct val="150000"/>
              </a:lnSpc>
              <a:buFont typeface="Arial" panose="020B0604020202020204" pitchFamily="34" charset="0"/>
              <a:buChar char="•"/>
            </a:pPr>
            <a:r>
              <a:rPr lang="en-GB" sz="1400" b="1" dirty="0">
                <a:solidFill>
                  <a:schemeClr val="accent2">
                    <a:lumMod val="50000"/>
                  </a:schemeClr>
                </a:solidFill>
              </a:rPr>
              <a:t>Conjugate prior vs. Non-conjugate prior</a:t>
            </a:r>
          </a:p>
          <a:p>
            <a:pPr marL="285750" indent="-285750">
              <a:lnSpc>
                <a:spcPct val="150000"/>
              </a:lnSpc>
              <a:buFont typeface="Arial" panose="020B0604020202020204" pitchFamily="34" charset="0"/>
              <a:buChar char="•"/>
            </a:pPr>
            <a:r>
              <a:rPr lang="en-GB" sz="1400" dirty="0">
                <a:solidFill>
                  <a:schemeClr val="accent2">
                    <a:lumMod val="50000"/>
                  </a:schemeClr>
                </a:solidFill>
              </a:rPr>
              <a:t>Proper prior vs. improper prior</a:t>
            </a:r>
          </a:p>
          <a:p>
            <a:pPr marL="285750" indent="-285750">
              <a:lnSpc>
                <a:spcPct val="150000"/>
              </a:lnSpc>
              <a:buFont typeface="Arial" panose="020B0604020202020204" pitchFamily="34" charset="0"/>
              <a:buChar char="•"/>
            </a:pPr>
            <a:r>
              <a:rPr lang="en-GB" sz="1400" dirty="0">
                <a:solidFill>
                  <a:schemeClr val="accent2">
                    <a:lumMod val="50000"/>
                  </a:schemeClr>
                </a:solidFill>
              </a:rPr>
              <a:t>Informative prior vs. uninformative prior.</a:t>
            </a:r>
          </a:p>
          <a:p>
            <a:pPr>
              <a:lnSpc>
                <a:spcPct val="150000"/>
              </a:lnSpc>
            </a:pPr>
            <a:endParaRPr lang="en-GB" sz="1400" dirty="0">
              <a:solidFill>
                <a:schemeClr val="accent2">
                  <a:lumMod val="50000"/>
                </a:schemeClr>
              </a:solidFill>
            </a:endParaRPr>
          </a:p>
          <a:p>
            <a:pPr>
              <a:lnSpc>
                <a:spcPct val="150000"/>
              </a:lnSpc>
            </a:pPr>
            <a:r>
              <a:rPr lang="en-GB" sz="1400" b="1" dirty="0">
                <a:solidFill>
                  <a:schemeClr val="accent2">
                    <a:lumMod val="50000"/>
                  </a:schemeClr>
                </a:solidFill>
              </a:rPr>
              <a:t>Informative: Using past data to </a:t>
            </a:r>
          </a:p>
          <a:p>
            <a:pPr>
              <a:lnSpc>
                <a:spcPct val="150000"/>
              </a:lnSpc>
            </a:pPr>
            <a:r>
              <a:rPr lang="en-GB" sz="1400" b="1" dirty="0">
                <a:solidFill>
                  <a:schemeClr val="accent2">
                    <a:lumMod val="50000"/>
                  </a:schemeClr>
                </a:solidFill>
              </a:rPr>
              <a:t>construct a prior.</a:t>
            </a:r>
            <a:endParaRPr lang="en-GB" sz="1400" dirty="0">
              <a:solidFill>
                <a:schemeClr val="accent2">
                  <a:lumMod val="50000"/>
                </a:schemeClr>
              </a:solidFill>
            </a:endParaRPr>
          </a:p>
          <a:p>
            <a:pPr marL="285750" indent="-285750">
              <a:lnSpc>
                <a:spcPct val="150000"/>
              </a:lnSpc>
              <a:buFont typeface="Arial" panose="020B0604020202020204" pitchFamily="34" charset="0"/>
              <a:buChar char="•"/>
            </a:pPr>
            <a:endParaRPr lang="en-GB" sz="1400" dirty="0">
              <a:solidFill>
                <a:schemeClr val="accent2">
                  <a:lumMod val="50000"/>
                </a:schemeClr>
              </a:solidFill>
            </a:endParaRPr>
          </a:p>
          <a:p>
            <a:pPr>
              <a:lnSpc>
                <a:spcPct val="150000"/>
              </a:lnSpc>
            </a:pPr>
            <a:endParaRPr lang="en-GB" sz="1400" b="1" dirty="0">
              <a:solidFill>
                <a:schemeClr val="accent2">
                  <a:lumMod val="50000"/>
                </a:schemeClr>
              </a:solidFill>
            </a:endParaRPr>
          </a:p>
        </p:txBody>
      </p:sp>
      <p:pic>
        <p:nvPicPr>
          <p:cNvPr id="2050" name="Picture 2" descr="Conjugate Priors, Uninformative Priors">
            <a:extLst>
              <a:ext uri="{FF2B5EF4-FFF2-40B4-BE49-F238E27FC236}">
                <a16:creationId xmlns:a16="http://schemas.microsoft.com/office/drawing/2014/main" id="{BDD70893-3814-4FE9-93F7-2CC4E7B6834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679" t="9104"/>
          <a:stretch/>
        </p:blipFill>
        <p:spPr bwMode="auto">
          <a:xfrm>
            <a:off x="4897821" y="4000375"/>
            <a:ext cx="6955218" cy="240688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C4B44435-2384-4F61-87B0-F4EFC0F15F98}"/>
              </a:ext>
            </a:extLst>
          </p:cNvPr>
          <p:cNvSpPr/>
          <p:nvPr/>
        </p:nvSpPr>
        <p:spPr>
          <a:xfrm>
            <a:off x="5757039" y="2095755"/>
            <a:ext cx="6096000" cy="1295163"/>
          </a:xfrm>
          <a:prstGeom prst="rect">
            <a:avLst/>
          </a:prstGeom>
          <a:solidFill>
            <a:schemeClr val="bg1">
              <a:lumMod val="85000"/>
            </a:schemeClr>
          </a:solidFill>
        </p:spPr>
        <p:txBody>
          <a:bodyPr>
            <a:spAutoFit/>
          </a:bodyPr>
          <a:lstStyle/>
          <a:p>
            <a:pPr>
              <a:lnSpc>
                <a:spcPct val="150000"/>
              </a:lnSpc>
            </a:pPr>
            <a:r>
              <a:rPr lang="en-GB" dirty="0">
                <a:solidFill>
                  <a:schemeClr val="accent2">
                    <a:lumMod val="50000"/>
                  </a:schemeClr>
                </a:solidFill>
              </a:rPr>
              <a:t>We talk about conjugacy when the posterior has</a:t>
            </a:r>
          </a:p>
          <a:p>
            <a:pPr>
              <a:lnSpc>
                <a:spcPct val="150000"/>
              </a:lnSpc>
            </a:pPr>
            <a:r>
              <a:rPr lang="en-GB" dirty="0">
                <a:solidFill>
                  <a:schemeClr val="accent2">
                    <a:lumMod val="50000"/>
                  </a:schemeClr>
                </a:solidFill>
              </a:rPr>
              <a:t>the same structure as the prior when combined</a:t>
            </a:r>
          </a:p>
          <a:p>
            <a:pPr>
              <a:lnSpc>
                <a:spcPct val="150000"/>
              </a:lnSpc>
            </a:pPr>
            <a:r>
              <a:rPr lang="en-GB" dirty="0">
                <a:solidFill>
                  <a:schemeClr val="accent2">
                    <a:lumMod val="50000"/>
                  </a:schemeClr>
                </a:solidFill>
              </a:rPr>
              <a:t>with some likelihood</a:t>
            </a:r>
          </a:p>
        </p:txBody>
      </p:sp>
    </p:spTree>
    <p:extLst>
      <p:ext uri="{BB962C8B-B14F-4D97-AF65-F5344CB8AC3E}">
        <p14:creationId xmlns:p14="http://schemas.microsoft.com/office/powerpoint/2010/main" val="36297265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5" name="Text Placeholder 24">
            <a:extLst>
              <a:ext uri="{FF2B5EF4-FFF2-40B4-BE49-F238E27FC236}">
                <a16:creationId xmlns:a16="http://schemas.microsoft.com/office/drawing/2014/main" id="{BE394849-EE6D-4358-A824-BBF6E518EAEA}"/>
              </a:ext>
            </a:extLst>
          </p:cNvPr>
          <p:cNvSpPr>
            <a:spLocks noGrp="1"/>
          </p:cNvSpPr>
          <p:nvPr>
            <p:ph type="body" sz="quarter" idx="15"/>
          </p:nvPr>
        </p:nvSpPr>
        <p:spPr>
          <a:xfrm>
            <a:off x="761917" y="460220"/>
            <a:ext cx="2956560" cy="1333500"/>
          </a:xfrm>
        </p:spPr>
        <p:txBody>
          <a:bodyPr/>
          <a:lstStyle/>
          <a:p>
            <a:r>
              <a:rPr lang="en-US" dirty="0"/>
              <a:t>01</a:t>
            </a:r>
          </a:p>
        </p:txBody>
      </p:sp>
      <p:sp>
        <p:nvSpPr>
          <p:cNvPr id="18" name="Title 17">
            <a:extLst>
              <a:ext uri="{FF2B5EF4-FFF2-40B4-BE49-F238E27FC236}">
                <a16:creationId xmlns:a16="http://schemas.microsoft.com/office/drawing/2014/main" id="{EA6B7DE5-BFCC-4EEF-9609-8AA1C7CAD3B0}"/>
              </a:ext>
            </a:extLst>
          </p:cNvPr>
          <p:cNvSpPr>
            <a:spLocks noGrp="1"/>
          </p:cNvSpPr>
          <p:nvPr>
            <p:ph type="title"/>
          </p:nvPr>
        </p:nvSpPr>
        <p:spPr>
          <a:xfrm>
            <a:off x="1028699" y="627062"/>
            <a:ext cx="9420225" cy="1340615"/>
          </a:xfrm>
        </p:spPr>
        <p:txBody>
          <a:bodyPr/>
          <a:lstStyle/>
          <a:p>
            <a:r>
              <a:rPr lang="en-US" dirty="0"/>
              <a:t>Bayesian Statistics </a:t>
            </a:r>
          </a:p>
        </p:txBody>
      </p:sp>
      <p:sp>
        <p:nvSpPr>
          <p:cNvPr id="34" name="Date Placeholder 33">
            <a:extLst>
              <a:ext uri="{FF2B5EF4-FFF2-40B4-BE49-F238E27FC236}">
                <a16:creationId xmlns:a16="http://schemas.microsoft.com/office/drawing/2014/main" id="{D30A968E-AB03-4BB5-BF8E-EB31DFD33B17}"/>
              </a:ext>
            </a:extLst>
          </p:cNvPr>
          <p:cNvSpPr>
            <a:spLocks noGrp="1"/>
          </p:cNvSpPr>
          <p:nvPr>
            <p:ph type="dt" sz="half" idx="2"/>
          </p:nvPr>
        </p:nvSpPr>
        <p:spPr/>
        <p:txBody>
          <a:bodyPr/>
          <a:lstStyle/>
          <a:p>
            <a:fld id="{9FEF76E7-2EBE-4103-B764-AD23619BE076}" type="datetime1">
              <a:rPr lang="en-US" smtClean="0"/>
              <a:pPr/>
              <a:t>2/23/2021</a:t>
            </a:fld>
            <a:endParaRPr lang="en-US" dirty="0"/>
          </a:p>
        </p:txBody>
      </p:sp>
      <p:sp>
        <p:nvSpPr>
          <p:cNvPr id="35" name="Slide Number Placeholder 34">
            <a:extLst>
              <a:ext uri="{FF2B5EF4-FFF2-40B4-BE49-F238E27FC236}">
                <a16:creationId xmlns:a16="http://schemas.microsoft.com/office/drawing/2014/main" id="{5789CCB9-138D-4D90-8AFB-AC5C73612512}"/>
              </a:ext>
            </a:extLst>
          </p:cNvPr>
          <p:cNvSpPr>
            <a:spLocks noGrp="1"/>
          </p:cNvSpPr>
          <p:nvPr>
            <p:ph type="sldNum" sz="quarter" idx="4"/>
          </p:nvPr>
        </p:nvSpPr>
        <p:spPr/>
        <p:txBody>
          <a:bodyPr/>
          <a:lstStyle/>
          <a:p>
            <a:fld id="{294A09A9-5501-47C1-A89A-A340965A2BE2}" type="slidenum">
              <a:rPr lang="en-US" smtClean="0"/>
              <a:pPr/>
              <a:t>14</a:t>
            </a:fld>
            <a:endParaRPr lang="en-US" dirty="0"/>
          </a:p>
        </p:txBody>
      </p:sp>
      <p:sp>
        <p:nvSpPr>
          <p:cNvPr id="10" name="Rectangle 9">
            <a:extLst>
              <a:ext uri="{FF2B5EF4-FFF2-40B4-BE49-F238E27FC236}">
                <a16:creationId xmlns:a16="http://schemas.microsoft.com/office/drawing/2014/main" id="{305DC01E-671A-4D33-943F-1B6E19F11266}"/>
              </a:ext>
            </a:extLst>
          </p:cNvPr>
          <p:cNvSpPr/>
          <p:nvPr/>
        </p:nvSpPr>
        <p:spPr>
          <a:xfrm>
            <a:off x="828871" y="1952999"/>
            <a:ext cx="6171019" cy="4259499"/>
          </a:xfrm>
          <a:prstGeom prst="rect">
            <a:avLst/>
          </a:prstGeom>
        </p:spPr>
        <p:txBody>
          <a:bodyPr wrap="square">
            <a:spAutoFit/>
          </a:bodyPr>
          <a:lstStyle/>
          <a:p>
            <a:pPr>
              <a:lnSpc>
                <a:spcPct val="150000"/>
              </a:lnSpc>
            </a:pPr>
            <a:r>
              <a:rPr lang="en-GB" sz="1400" b="1" dirty="0">
                <a:solidFill>
                  <a:schemeClr val="accent2">
                    <a:lumMod val="50000"/>
                  </a:schemeClr>
                </a:solidFill>
              </a:rPr>
              <a:t>Choosing priors:</a:t>
            </a:r>
          </a:p>
          <a:p>
            <a:pPr marL="285750" indent="-285750">
              <a:lnSpc>
                <a:spcPct val="150000"/>
              </a:lnSpc>
              <a:buFont typeface="Arial" panose="020B0604020202020204" pitchFamily="34" charset="0"/>
              <a:buChar char="•"/>
            </a:pPr>
            <a:r>
              <a:rPr lang="en-GB" sz="1400" dirty="0">
                <a:solidFill>
                  <a:schemeClr val="accent2">
                    <a:lumMod val="50000"/>
                  </a:schemeClr>
                </a:solidFill>
              </a:rPr>
              <a:t>Conjugate prior vs. Non-conjugate prior</a:t>
            </a:r>
          </a:p>
          <a:p>
            <a:pPr marL="285750" indent="-285750">
              <a:lnSpc>
                <a:spcPct val="150000"/>
              </a:lnSpc>
              <a:buFont typeface="Arial" panose="020B0604020202020204" pitchFamily="34" charset="0"/>
              <a:buChar char="•"/>
            </a:pPr>
            <a:r>
              <a:rPr lang="en-GB" sz="1400" b="1" dirty="0">
                <a:solidFill>
                  <a:schemeClr val="accent2">
                    <a:lumMod val="50000"/>
                  </a:schemeClr>
                </a:solidFill>
              </a:rPr>
              <a:t>Informative prior vs. uninformative prior</a:t>
            </a:r>
          </a:p>
          <a:p>
            <a:pPr marL="285750" indent="-285750">
              <a:lnSpc>
                <a:spcPct val="150000"/>
              </a:lnSpc>
              <a:buFont typeface="Arial" panose="020B0604020202020204" pitchFamily="34" charset="0"/>
              <a:buChar char="•"/>
            </a:pPr>
            <a:r>
              <a:rPr lang="en-GB" sz="1400" dirty="0">
                <a:solidFill>
                  <a:schemeClr val="accent2">
                    <a:lumMod val="50000"/>
                  </a:schemeClr>
                </a:solidFill>
              </a:rPr>
              <a:t>Proper prior vs. improper prior</a:t>
            </a:r>
            <a:endParaRPr lang="en-GB" sz="1400" b="1" dirty="0">
              <a:solidFill>
                <a:schemeClr val="accent2">
                  <a:lumMod val="50000"/>
                </a:schemeClr>
              </a:solidFill>
            </a:endParaRPr>
          </a:p>
          <a:p>
            <a:pPr>
              <a:lnSpc>
                <a:spcPct val="150000"/>
              </a:lnSpc>
            </a:pPr>
            <a:endParaRPr lang="en-GB" sz="1400" b="1" dirty="0">
              <a:solidFill>
                <a:schemeClr val="accent2">
                  <a:lumMod val="50000"/>
                </a:schemeClr>
              </a:solidFill>
            </a:endParaRPr>
          </a:p>
          <a:p>
            <a:pPr>
              <a:lnSpc>
                <a:spcPct val="150000"/>
              </a:lnSpc>
            </a:pPr>
            <a:r>
              <a:rPr lang="en-GB" sz="1400" b="1" dirty="0">
                <a:solidFill>
                  <a:schemeClr val="accent2">
                    <a:lumMod val="50000"/>
                  </a:schemeClr>
                </a:solidFill>
              </a:rPr>
              <a:t>Informative: Using past data to </a:t>
            </a:r>
          </a:p>
          <a:p>
            <a:pPr>
              <a:lnSpc>
                <a:spcPct val="150000"/>
              </a:lnSpc>
            </a:pPr>
            <a:r>
              <a:rPr lang="en-GB" sz="1400" b="1" dirty="0">
                <a:solidFill>
                  <a:schemeClr val="accent2">
                    <a:lumMod val="50000"/>
                  </a:schemeClr>
                </a:solidFill>
              </a:rPr>
              <a:t>construct a prior.</a:t>
            </a:r>
          </a:p>
          <a:p>
            <a:pPr>
              <a:lnSpc>
                <a:spcPct val="150000"/>
              </a:lnSpc>
            </a:pPr>
            <a:endParaRPr lang="en-GB" sz="1400" b="1" dirty="0">
              <a:solidFill>
                <a:schemeClr val="accent2">
                  <a:lumMod val="50000"/>
                </a:schemeClr>
              </a:solidFill>
            </a:endParaRPr>
          </a:p>
          <a:p>
            <a:pPr>
              <a:lnSpc>
                <a:spcPct val="150000"/>
              </a:lnSpc>
            </a:pPr>
            <a:r>
              <a:rPr lang="en-GB" sz="1400" b="1" dirty="0">
                <a:solidFill>
                  <a:schemeClr val="accent2">
                    <a:lumMod val="50000"/>
                  </a:schemeClr>
                </a:solidFill>
              </a:rPr>
              <a:t>Informative: there is no past data </a:t>
            </a:r>
          </a:p>
          <a:p>
            <a:pPr>
              <a:lnSpc>
                <a:spcPct val="150000"/>
              </a:lnSpc>
            </a:pPr>
            <a:r>
              <a:rPr lang="en-GB" sz="1400" b="1" dirty="0">
                <a:solidFill>
                  <a:schemeClr val="accent2">
                    <a:lumMod val="50000"/>
                  </a:schemeClr>
                </a:solidFill>
              </a:rPr>
              <a:t>relating to your likelihood. </a:t>
            </a:r>
          </a:p>
          <a:p>
            <a:pPr>
              <a:lnSpc>
                <a:spcPct val="150000"/>
              </a:lnSpc>
            </a:pPr>
            <a:r>
              <a:rPr lang="en-GB" sz="1400" dirty="0">
                <a:solidFill>
                  <a:schemeClr val="accent2">
                    <a:lumMod val="50000"/>
                  </a:schemeClr>
                </a:solidFill>
              </a:rPr>
              <a:t>E.g. </a:t>
            </a:r>
            <a:r>
              <a:rPr lang="en-GB" sz="1400" b="1" dirty="0">
                <a:solidFill>
                  <a:schemeClr val="accent2">
                    <a:lumMod val="50000"/>
                  </a:schemeClr>
                </a:solidFill>
              </a:rPr>
              <a:t>Jeffrey’s</a:t>
            </a:r>
            <a:r>
              <a:rPr lang="en-GB" sz="1400" dirty="0">
                <a:solidFill>
                  <a:schemeClr val="accent2">
                    <a:lumMod val="50000"/>
                  </a:schemeClr>
                </a:solidFill>
              </a:rPr>
              <a:t> is a non-informative </a:t>
            </a:r>
          </a:p>
          <a:p>
            <a:pPr>
              <a:lnSpc>
                <a:spcPct val="150000"/>
              </a:lnSpc>
            </a:pPr>
            <a:r>
              <a:rPr lang="en-GB" sz="1400" dirty="0">
                <a:solidFill>
                  <a:schemeClr val="accent2">
                    <a:lumMod val="50000"/>
                  </a:schemeClr>
                </a:solidFill>
              </a:rPr>
              <a:t>(objective) prior distribution.</a:t>
            </a:r>
          </a:p>
          <a:p>
            <a:pPr marL="285750" indent="-285750">
              <a:lnSpc>
                <a:spcPct val="150000"/>
              </a:lnSpc>
              <a:buFont typeface="Arial" panose="020B0604020202020204" pitchFamily="34" charset="0"/>
              <a:buChar char="•"/>
            </a:pPr>
            <a:endParaRPr lang="en-GB" sz="1400" b="1" dirty="0">
              <a:solidFill>
                <a:schemeClr val="accent2">
                  <a:lumMod val="50000"/>
                </a:schemeClr>
              </a:solidFill>
            </a:endParaRPr>
          </a:p>
        </p:txBody>
      </p:sp>
      <p:pic>
        <p:nvPicPr>
          <p:cNvPr id="3074" name="Picture 2" descr="Foundations of Statistics in Ecology and Evolution. 8. Bayesian Stati…">
            <a:extLst>
              <a:ext uri="{FF2B5EF4-FFF2-40B4-BE49-F238E27FC236}">
                <a16:creationId xmlns:a16="http://schemas.microsoft.com/office/drawing/2014/main" id="{7CFF64D3-5B30-46F7-A07B-0D1CBC7412C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4719"/>
          <a:stretch/>
        </p:blipFill>
        <p:spPr bwMode="auto">
          <a:xfrm>
            <a:off x="4473716" y="3293614"/>
            <a:ext cx="7223745" cy="306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61867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5" name="Text Placeholder 24">
            <a:extLst>
              <a:ext uri="{FF2B5EF4-FFF2-40B4-BE49-F238E27FC236}">
                <a16:creationId xmlns:a16="http://schemas.microsoft.com/office/drawing/2014/main" id="{BE394849-EE6D-4358-A824-BBF6E518EAEA}"/>
              </a:ext>
            </a:extLst>
          </p:cNvPr>
          <p:cNvSpPr>
            <a:spLocks noGrp="1"/>
          </p:cNvSpPr>
          <p:nvPr>
            <p:ph type="body" sz="quarter" idx="15"/>
          </p:nvPr>
        </p:nvSpPr>
        <p:spPr>
          <a:xfrm>
            <a:off x="761917" y="460220"/>
            <a:ext cx="2956560" cy="1333500"/>
          </a:xfrm>
        </p:spPr>
        <p:txBody>
          <a:bodyPr/>
          <a:lstStyle/>
          <a:p>
            <a:r>
              <a:rPr lang="en-US" dirty="0"/>
              <a:t>01</a:t>
            </a:r>
          </a:p>
        </p:txBody>
      </p:sp>
      <p:sp>
        <p:nvSpPr>
          <p:cNvPr id="18" name="Title 17">
            <a:extLst>
              <a:ext uri="{FF2B5EF4-FFF2-40B4-BE49-F238E27FC236}">
                <a16:creationId xmlns:a16="http://schemas.microsoft.com/office/drawing/2014/main" id="{EA6B7DE5-BFCC-4EEF-9609-8AA1C7CAD3B0}"/>
              </a:ext>
            </a:extLst>
          </p:cNvPr>
          <p:cNvSpPr>
            <a:spLocks noGrp="1"/>
          </p:cNvSpPr>
          <p:nvPr>
            <p:ph type="title"/>
          </p:nvPr>
        </p:nvSpPr>
        <p:spPr>
          <a:xfrm>
            <a:off x="1028699" y="627062"/>
            <a:ext cx="9420225" cy="1340615"/>
          </a:xfrm>
        </p:spPr>
        <p:txBody>
          <a:bodyPr/>
          <a:lstStyle/>
          <a:p>
            <a:r>
              <a:rPr lang="en-US" dirty="0"/>
              <a:t>Bayesian Statistics </a:t>
            </a:r>
          </a:p>
        </p:txBody>
      </p:sp>
      <p:sp>
        <p:nvSpPr>
          <p:cNvPr id="34" name="Date Placeholder 33">
            <a:extLst>
              <a:ext uri="{FF2B5EF4-FFF2-40B4-BE49-F238E27FC236}">
                <a16:creationId xmlns:a16="http://schemas.microsoft.com/office/drawing/2014/main" id="{D30A968E-AB03-4BB5-BF8E-EB31DFD33B17}"/>
              </a:ext>
            </a:extLst>
          </p:cNvPr>
          <p:cNvSpPr>
            <a:spLocks noGrp="1"/>
          </p:cNvSpPr>
          <p:nvPr>
            <p:ph type="dt" sz="half" idx="2"/>
          </p:nvPr>
        </p:nvSpPr>
        <p:spPr/>
        <p:txBody>
          <a:bodyPr/>
          <a:lstStyle/>
          <a:p>
            <a:fld id="{9FEF76E7-2EBE-4103-B764-AD23619BE076}" type="datetime1">
              <a:rPr lang="en-US" smtClean="0"/>
              <a:pPr/>
              <a:t>2/23/2021</a:t>
            </a:fld>
            <a:endParaRPr lang="en-US" dirty="0"/>
          </a:p>
        </p:txBody>
      </p:sp>
      <p:sp>
        <p:nvSpPr>
          <p:cNvPr id="35" name="Slide Number Placeholder 34">
            <a:extLst>
              <a:ext uri="{FF2B5EF4-FFF2-40B4-BE49-F238E27FC236}">
                <a16:creationId xmlns:a16="http://schemas.microsoft.com/office/drawing/2014/main" id="{5789CCB9-138D-4D90-8AFB-AC5C73612512}"/>
              </a:ext>
            </a:extLst>
          </p:cNvPr>
          <p:cNvSpPr>
            <a:spLocks noGrp="1"/>
          </p:cNvSpPr>
          <p:nvPr>
            <p:ph type="sldNum" sz="quarter" idx="4"/>
          </p:nvPr>
        </p:nvSpPr>
        <p:spPr/>
        <p:txBody>
          <a:bodyPr/>
          <a:lstStyle/>
          <a:p>
            <a:fld id="{294A09A9-5501-47C1-A89A-A340965A2BE2}" type="slidenum">
              <a:rPr lang="en-US" smtClean="0"/>
              <a:pPr/>
              <a:t>15</a:t>
            </a:fld>
            <a:endParaRPr lang="en-US" dirty="0"/>
          </a:p>
        </p:txBody>
      </p:sp>
      <p:sp>
        <p:nvSpPr>
          <p:cNvPr id="10" name="Rectangle 9">
            <a:extLst>
              <a:ext uri="{FF2B5EF4-FFF2-40B4-BE49-F238E27FC236}">
                <a16:creationId xmlns:a16="http://schemas.microsoft.com/office/drawing/2014/main" id="{305DC01E-671A-4D33-943F-1B6E19F11266}"/>
              </a:ext>
            </a:extLst>
          </p:cNvPr>
          <p:cNvSpPr/>
          <p:nvPr/>
        </p:nvSpPr>
        <p:spPr>
          <a:xfrm>
            <a:off x="828871" y="1952999"/>
            <a:ext cx="10744004" cy="3613169"/>
          </a:xfrm>
          <a:prstGeom prst="rect">
            <a:avLst/>
          </a:prstGeom>
        </p:spPr>
        <p:txBody>
          <a:bodyPr wrap="square">
            <a:spAutoFit/>
          </a:bodyPr>
          <a:lstStyle/>
          <a:p>
            <a:pPr>
              <a:lnSpc>
                <a:spcPct val="150000"/>
              </a:lnSpc>
            </a:pPr>
            <a:r>
              <a:rPr lang="en-GB" sz="1400" b="1" dirty="0">
                <a:solidFill>
                  <a:schemeClr val="accent2">
                    <a:lumMod val="50000"/>
                  </a:schemeClr>
                </a:solidFill>
              </a:rPr>
              <a:t>Choosing priors:</a:t>
            </a:r>
          </a:p>
          <a:p>
            <a:pPr marL="285750" indent="-285750">
              <a:lnSpc>
                <a:spcPct val="150000"/>
              </a:lnSpc>
              <a:buFont typeface="Arial" panose="020B0604020202020204" pitchFamily="34" charset="0"/>
              <a:buChar char="•"/>
            </a:pPr>
            <a:r>
              <a:rPr lang="en-GB" sz="1400" dirty="0">
                <a:solidFill>
                  <a:schemeClr val="accent2">
                    <a:lumMod val="50000"/>
                  </a:schemeClr>
                </a:solidFill>
              </a:rPr>
              <a:t>Conjugate prior vs. Non-conjugate prior</a:t>
            </a:r>
          </a:p>
          <a:p>
            <a:pPr marL="285750" indent="-285750">
              <a:lnSpc>
                <a:spcPct val="150000"/>
              </a:lnSpc>
              <a:buFont typeface="Arial" panose="020B0604020202020204" pitchFamily="34" charset="0"/>
              <a:buChar char="•"/>
            </a:pPr>
            <a:r>
              <a:rPr lang="en-GB" sz="1400" dirty="0">
                <a:solidFill>
                  <a:schemeClr val="accent2">
                    <a:lumMod val="50000"/>
                  </a:schemeClr>
                </a:solidFill>
              </a:rPr>
              <a:t>Informative prior vs. uninformative prior</a:t>
            </a:r>
          </a:p>
          <a:p>
            <a:pPr marL="285750" indent="-285750">
              <a:lnSpc>
                <a:spcPct val="150000"/>
              </a:lnSpc>
              <a:buFont typeface="Arial" panose="020B0604020202020204" pitchFamily="34" charset="0"/>
              <a:buChar char="•"/>
            </a:pPr>
            <a:r>
              <a:rPr lang="en-GB" sz="1400" b="1" dirty="0">
                <a:solidFill>
                  <a:schemeClr val="accent2">
                    <a:lumMod val="50000"/>
                  </a:schemeClr>
                </a:solidFill>
              </a:rPr>
              <a:t>Proper prior vs. improper prior </a:t>
            </a:r>
          </a:p>
          <a:p>
            <a:pPr marL="742950" lvl="1" indent="-285750">
              <a:lnSpc>
                <a:spcPct val="150000"/>
              </a:lnSpc>
              <a:buFont typeface="Arial" panose="020B0604020202020204" pitchFamily="34" charset="0"/>
              <a:buChar char="•"/>
            </a:pPr>
            <a:r>
              <a:rPr lang="en-GB" sz="1400" b="1" dirty="0">
                <a:solidFill>
                  <a:schemeClr val="accent2">
                    <a:lumMod val="50000"/>
                  </a:schemeClr>
                </a:solidFill>
              </a:rPr>
              <a:t> </a:t>
            </a:r>
            <a:r>
              <a:rPr lang="en-GB" sz="1400" dirty="0">
                <a:solidFill>
                  <a:schemeClr val="accent2">
                    <a:lumMod val="50000"/>
                  </a:schemeClr>
                </a:solidFill>
              </a:rPr>
              <a:t>Sometimes the </a:t>
            </a:r>
            <a:r>
              <a:rPr lang="en-GB" sz="1400" b="1" dirty="0">
                <a:solidFill>
                  <a:schemeClr val="accent2">
                    <a:lumMod val="50000"/>
                  </a:schemeClr>
                </a:solidFill>
              </a:rPr>
              <a:t>Jeffreys prior cannot be normalized</a:t>
            </a:r>
            <a:r>
              <a:rPr lang="en-GB" sz="1400" dirty="0">
                <a:solidFill>
                  <a:schemeClr val="accent2">
                    <a:lumMod val="50000"/>
                  </a:schemeClr>
                </a:solidFill>
              </a:rPr>
              <a:t>, and is thus an </a:t>
            </a:r>
            <a:r>
              <a:rPr lang="en-GB" sz="1400" b="1" dirty="0">
                <a:solidFill>
                  <a:schemeClr val="accent2">
                    <a:lumMod val="50000"/>
                  </a:schemeClr>
                </a:solidFill>
              </a:rPr>
              <a:t>improper</a:t>
            </a:r>
            <a:r>
              <a:rPr lang="en-GB" sz="1400" dirty="0">
                <a:solidFill>
                  <a:schemeClr val="accent2">
                    <a:lumMod val="50000"/>
                  </a:schemeClr>
                </a:solidFill>
              </a:rPr>
              <a:t> prior.</a:t>
            </a:r>
          </a:p>
          <a:p>
            <a:pPr marL="742950" lvl="1" indent="-285750">
              <a:lnSpc>
                <a:spcPct val="150000"/>
              </a:lnSpc>
              <a:buFont typeface="Arial" panose="020B0604020202020204" pitchFamily="34" charset="0"/>
              <a:buChar char="•"/>
            </a:pPr>
            <a:r>
              <a:rPr lang="en-GB" sz="1400" dirty="0">
                <a:solidFill>
                  <a:schemeClr val="accent2">
                    <a:lumMod val="50000"/>
                  </a:schemeClr>
                </a:solidFill>
              </a:rPr>
              <a:t>Statisticians sometimes use </a:t>
            </a:r>
            <a:r>
              <a:rPr lang="en-GB" sz="1400" b="1" dirty="0">
                <a:solidFill>
                  <a:schemeClr val="accent2">
                    <a:lumMod val="50000"/>
                  </a:schemeClr>
                </a:solidFill>
              </a:rPr>
              <a:t>improper</a:t>
            </a:r>
            <a:r>
              <a:rPr lang="en-GB" sz="1400" dirty="0">
                <a:solidFill>
                  <a:schemeClr val="accent2">
                    <a:lumMod val="50000"/>
                  </a:schemeClr>
                </a:solidFill>
              </a:rPr>
              <a:t> priors as </a:t>
            </a:r>
            <a:r>
              <a:rPr lang="en-GB" sz="1400" b="1" dirty="0">
                <a:solidFill>
                  <a:schemeClr val="accent2">
                    <a:lumMod val="50000"/>
                  </a:schemeClr>
                </a:solidFill>
              </a:rPr>
              <a:t>uninformative</a:t>
            </a:r>
            <a:r>
              <a:rPr lang="en-GB" sz="1400" dirty="0">
                <a:solidFill>
                  <a:schemeClr val="accent2">
                    <a:lumMod val="50000"/>
                  </a:schemeClr>
                </a:solidFill>
              </a:rPr>
              <a:t> priors.</a:t>
            </a:r>
          </a:p>
          <a:p>
            <a:pPr marL="742950" lvl="1" indent="-285750">
              <a:lnSpc>
                <a:spcPct val="150000"/>
              </a:lnSpc>
              <a:buFont typeface="Arial" panose="020B0604020202020204" pitchFamily="34" charset="0"/>
              <a:buChar char="•"/>
            </a:pPr>
            <a:r>
              <a:rPr lang="en-GB" sz="1400" dirty="0">
                <a:solidFill>
                  <a:schemeClr val="accent2">
                    <a:lumMod val="50000"/>
                  </a:schemeClr>
                </a:solidFill>
              </a:rPr>
              <a:t>Note: The posterior distribution exists and integrates to 1. </a:t>
            </a:r>
            <a:endParaRPr lang="en-GB" sz="1400" b="1" dirty="0">
              <a:solidFill>
                <a:schemeClr val="accent2">
                  <a:lumMod val="50000"/>
                </a:schemeClr>
              </a:solidFill>
            </a:endParaRPr>
          </a:p>
          <a:p>
            <a:pPr>
              <a:lnSpc>
                <a:spcPct val="150000"/>
              </a:lnSpc>
            </a:pPr>
            <a:endParaRPr lang="en-GB" sz="1400" b="1" dirty="0">
              <a:solidFill>
                <a:schemeClr val="accent2">
                  <a:lumMod val="50000"/>
                </a:schemeClr>
              </a:solidFill>
            </a:endParaRPr>
          </a:p>
          <a:p>
            <a:pPr>
              <a:lnSpc>
                <a:spcPct val="150000"/>
              </a:lnSpc>
            </a:pPr>
            <a:r>
              <a:rPr lang="en-GB" sz="1400" b="1" dirty="0">
                <a:solidFill>
                  <a:schemeClr val="accent2">
                    <a:lumMod val="50000"/>
                  </a:schemeClr>
                </a:solidFill>
              </a:rPr>
              <a:t>Improper prior when:</a:t>
            </a:r>
          </a:p>
          <a:p>
            <a:pPr>
              <a:lnSpc>
                <a:spcPct val="150000"/>
              </a:lnSpc>
            </a:pPr>
            <a:endParaRPr lang="en-GB" sz="1400" b="1" dirty="0">
              <a:solidFill>
                <a:schemeClr val="accent2">
                  <a:lumMod val="50000"/>
                </a:schemeClr>
              </a:solidFill>
            </a:endParaRPr>
          </a:p>
          <a:p>
            <a:pPr>
              <a:lnSpc>
                <a:spcPct val="150000"/>
              </a:lnSpc>
            </a:pPr>
            <a:endParaRPr lang="en-GB" sz="1400" b="1" dirty="0">
              <a:solidFill>
                <a:schemeClr val="accent2">
                  <a:lumMod val="50000"/>
                </a:schemeClr>
              </a:solidFill>
            </a:endParaRPr>
          </a:p>
        </p:txBody>
      </p:sp>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29125E34-E430-4003-8826-E130FBB1EEFB}"/>
                  </a:ext>
                </a:extLst>
              </p:cNvPr>
              <p:cNvSpPr txBox="1"/>
              <p:nvPr/>
            </p:nvSpPr>
            <p:spPr>
              <a:xfrm>
                <a:off x="3116723" y="4380460"/>
                <a:ext cx="2979277" cy="663195"/>
              </a:xfrm>
              <a:prstGeom prst="rect">
                <a:avLst/>
              </a:prstGeom>
              <a:solidFill>
                <a:schemeClr val="bg1"/>
              </a:solid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GB" sz="3200" b="1" i="1" smtClean="0">
                              <a:latin typeface="Cambria Math" panose="02040503050406030204" pitchFamily="18" charset="0"/>
                            </a:rPr>
                          </m:ctrlPr>
                        </m:sSubPr>
                        <m:e>
                          <m:r>
                            <a:rPr lang="en-GB" sz="3200" b="1" i="1" smtClean="0">
                              <a:latin typeface="Cambria Math" panose="02040503050406030204" pitchFamily="18" charset="0"/>
                            </a:rPr>
                            <m:t>∫</m:t>
                          </m:r>
                        </m:e>
                        <m:sub>
                          <m:r>
                            <a:rPr lang="en-GB" sz="3200" b="1" i="1" smtClean="0">
                              <a:latin typeface="Cambria Math" panose="02040503050406030204" pitchFamily="18" charset="0"/>
                            </a:rPr>
                            <m:t>𝜽</m:t>
                          </m:r>
                        </m:sub>
                      </m:sSub>
                      <m:r>
                        <a:rPr lang="en-GB" sz="3200" b="1" i="1" smtClean="0">
                          <a:latin typeface="Cambria Math" panose="02040503050406030204" pitchFamily="18" charset="0"/>
                        </a:rPr>
                        <m:t>𝒑</m:t>
                      </m:r>
                      <m:d>
                        <m:dPr>
                          <m:ctrlPr>
                            <a:rPr lang="pt-BR" sz="3200" b="1" i="1">
                              <a:latin typeface="Cambria Math" panose="02040503050406030204" pitchFamily="18" charset="0"/>
                            </a:rPr>
                          </m:ctrlPr>
                        </m:dPr>
                        <m:e>
                          <m:r>
                            <a:rPr lang="en-GB" sz="3200" b="1" i="1" smtClean="0">
                              <a:latin typeface="Cambria Math" panose="02040503050406030204" pitchFamily="18" charset="0"/>
                            </a:rPr>
                            <m:t>𝜽</m:t>
                          </m:r>
                        </m:e>
                      </m:d>
                      <m:r>
                        <a:rPr lang="en-GB" sz="3200" b="1" i="1" smtClean="0">
                          <a:latin typeface="Cambria Math" panose="02040503050406030204" pitchFamily="18" charset="0"/>
                        </a:rPr>
                        <m:t>𝒅</m:t>
                      </m:r>
                      <m:r>
                        <a:rPr lang="en-GB" sz="3200" b="1" i="1" smtClean="0">
                          <a:latin typeface="Cambria Math" panose="02040503050406030204" pitchFamily="18" charset="0"/>
                        </a:rPr>
                        <m:t>𝜽</m:t>
                      </m:r>
                      <m:r>
                        <a:rPr lang="en-GB" sz="3200" b="1" i="1" smtClean="0">
                          <a:latin typeface="Cambria Math" panose="02040503050406030204" pitchFamily="18" charset="0"/>
                        </a:rPr>
                        <m:t>=∞</m:t>
                      </m:r>
                    </m:oMath>
                  </m:oMathPara>
                </a14:m>
                <a:endParaRPr lang="en-GB" sz="3200" b="1" dirty="0">
                  <a:latin typeface="+mj-lt"/>
                </a:endParaRPr>
              </a:p>
            </p:txBody>
          </p:sp>
        </mc:Choice>
        <mc:Fallback>
          <p:sp>
            <p:nvSpPr>
              <p:cNvPr id="11" name="TextBox 10">
                <a:extLst>
                  <a:ext uri="{FF2B5EF4-FFF2-40B4-BE49-F238E27FC236}">
                    <a16:creationId xmlns:a16="http://schemas.microsoft.com/office/drawing/2014/main" id="{29125E34-E430-4003-8826-E130FBB1EEFB}"/>
                  </a:ext>
                </a:extLst>
              </p:cNvPr>
              <p:cNvSpPr txBox="1">
                <a:spLocks noRot="1" noChangeAspect="1" noMove="1" noResize="1" noEditPoints="1" noAdjustHandles="1" noChangeArrowheads="1" noChangeShapeType="1" noTextEdit="1"/>
              </p:cNvSpPr>
              <p:nvPr/>
            </p:nvSpPr>
            <p:spPr>
              <a:xfrm>
                <a:off x="3116723" y="4380460"/>
                <a:ext cx="2979277" cy="663195"/>
              </a:xfrm>
              <a:prstGeom prst="rect">
                <a:avLst/>
              </a:prstGeom>
              <a:blipFill>
                <a:blip r:embed="rId3"/>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3861871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 Placeholder 24">
            <a:extLst>
              <a:ext uri="{FF2B5EF4-FFF2-40B4-BE49-F238E27FC236}">
                <a16:creationId xmlns:a16="http://schemas.microsoft.com/office/drawing/2014/main" id="{BE394849-EE6D-4358-A824-BBF6E518EAEA}"/>
              </a:ext>
            </a:extLst>
          </p:cNvPr>
          <p:cNvSpPr>
            <a:spLocks noGrp="1"/>
          </p:cNvSpPr>
          <p:nvPr>
            <p:ph type="body" sz="quarter" idx="15"/>
          </p:nvPr>
        </p:nvSpPr>
        <p:spPr>
          <a:xfrm>
            <a:off x="761917" y="460220"/>
            <a:ext cx="2956560" cy="1333500"/>
          </a:xfrm>
        </p:spPr>
        <p:txBody>
          <a:bodyPr/>
          <a:lstStyle/>
          <a:p>
            <a:r>
              <a:rPr lang="en-US" dirty="0"/>
              <a:t>01</a:t>
            </a:r>
          </a:p>
        </p:txBody>
      </p:sp>
      <p:sp>
        <p:nvSpPr>
          <p:cNvPr id="18" name="Title 17">
            <a:extLst>
              <a:ext uri="{FF2B5EF4-FFF2-40B4-BE49-F238E27FC236}">
                <a16:creationId xmlns:a16="http://schemas.microsoft.com/office/drawing/2014/main" id="{EA6B7DE5-BFCC-4EEF-9609-8AA1C7CAD3B0}"/>
              </a:ext>
            </a:extLst>
          </p:cNvPr>
          <p:cNvSpPr>
            <a:spLocks noGrp="1"/>
          </p:cNvSpPr>
          <p:nvPr>
            <p:ph type="title"/>
          </p:nvPr>
        </p:nvSpPr>
        <p:spPr>
          <a:xfrm>
            <a:off x="1028699" y="627062"/>
            <a:ext cx="9420225" cy="1340615"/>
          </a:xfrm>
        </p:spPr>
        <p:txBody>
          <a:bodyPr/>
          <a:lstStyle/>
          <a:p>
            <a:r>
              <a:rPr lang="en-US" dirty="0"/>
              <a:t>Bayesian Statistics </a:t>
            </a:r>
          </a:p>
        </p:txBody>
      </p:sp>
      <p:sp>
        <p:nvSpPr>
          <p:cNvPr id="34" name="Date Placeholder 33">
            <a:extLst>
              <a:ext uri="{FF2B5EF4-FFF2-40B4-BE49-F238E27FC236}">
                <a16:creationId xmlns:a16="http://schemas.microsoft.com/office/drawing/2014/main" id="{D30A968E-AB03-4BB5-BF8E-EB31DFD33B17}"/>
              </a:ext>
            </a:extLst>
          </p:cNvPr>
          <p:cNvSpPr>
            <a:spLocks noGrp="1"/>
          </p:cNvSpPr>
          <p:nvPr>
            <p:ph type="dt" sz="half" idx="2"/>
          </p:nvPr>
        </p:nvSpPr>
        <p:spPr/>
        <p:txBody>
          <a:bodyPr/>
          <a:lstStyle/>
          <a:p>
            <a:fld id="{9FEF76E7-2EBE-4103-B764-AD23619BE076}" type="datetime1">
              <a:rPr lang="en-US" smtClean="0"/>
              <a:pPr/>
              <a:t>2/23/2021</a:t>
            </a:fld>
            <a:endParaRPr lang="en-US" dirty="0"/>
          </a:p>
        </p:txBody>
      </p:sp>
      <p:sp>
        <p:nvSpPr>
          <p:cNvPr id="35" name="Slide Number Placeholder 34">
            <a:extLst>
              <a:ext uri="{FF2B5EF4-FFF2-40B4-BE49-F238E27FC236}">
                <a16:creationId xmlns:a16="http://schemas.microsoft.com/office/drawing/2014/main" id="{5789CCB9-138D-4D90-8AFB-AC5C73612512}"/>
              </a:ext>
            </a:extLst>
          </p:cNvPr>
          <p:cNvSpPr>
            <a:spLocks noGrp="1"/>
          </p:cNvSpPr>
          <p:nvPr>
            <p:ph type="sldNum" sz="quarter" idx="4"/>
          </p:nvPr>
        </p:nvSpPr>
        <p:spPr/>
        <p:txBody>
          <a:bodyPr/>
          <a:lstStyle/>
          <a:p>
            <a:fld id="{294A09A9-5501-47C1-A89A-A340965A2BE2}" type="slidenum">
              <a:rPr lang="en-US" smtClean="0"/>
              <a:pPr/>
              <a:t>16</a:t>
            </a:fld>
            <a:endParaRPr lang="en-US" dirty="0"/>
          </a:p>
        </p:txBody>
      </p:sp>
      <p:pic>
        <p:nvPicPr>
          <p:cNvPr id="5" name="Picture 4" descr="A picture containing graphical user interface&#10;&#10;Description automatically generated">
            <a:extLst>
              <a:ext uri="{FF2B5EF4-FFF2-40B4-BE49-F238E27FC236}">
                <a16:creationId xmlns:a16="http://schemas.microsoft.com/office/drawing/2014/main" id="{6C17706E-B91A-434C-9C4F-B38730E3EB78}"/>
              </a:ext>
            </a:extLst>
          </p:cNvPr>
          <p:cNvPicPr>
            <a:picLocks noChangeAspect="1"/>
          </p:cNvPicPr>
          <p:nvPr/>
        </p:nvPicPr>
        <p:blipFill>
          <a:blip r:embed="rId3"/>
          <a:stretch>
            <a:fillRect/>
          </a:stretch>
        </p:blipFill>
        <p:spPr>
          <a:xfrm>
            <a:off x="4408650" y="549544"/>
            <a:ext cx="7650000" cy="6120000"/>
          </a:xfrm>
          <a:prstGeom prst="rect">
            <a:avLst/>
          </a:prstGeom>
        </p:spPr>
      </p:pic>
      <mc:AlternateContent xmlns:mc="http://schemas.openxmlformats.org/markup-compatibility/2006">
        <mc:Choice xmlns:a14="http://schemas.microsoft.com/office/drawing/2010/main" Requires="a14">
          <p:sp>
            <p:nvSpPr>
              <p:cNvPr id="10" name="Rectangle 9">
                <a:extLst>
                  <a:ext uri="{FF2B5EF4-FFF2-40B4-BE49-F238E27FC236}">
                    <a16:creationId xmlns:a16="http://schemas.microsoft.com/office/drawing/2014/main" id="{305DC01E-671A-4D33-943F-1B6E19F11266}"/>
                  </a:ext>
                </a:extLst>
              </p:cNvPr>
              <p:cNvSpPr/>
              <p:nvPr/>
            </p:nvSpPr>
            <p:spPr>
              <a:xfrm>
                <a:off x="828871" y="1952999"/>
                <a:ext cx="3779607" cy="4522135"/>
              </a:xfrm>
              <a:prstGeom prst="rect">
                <a:avLst/>
              </a:prstGeom>
            </p:spPr>
            <p:txBody>
              <a:bodyPr wrap="square">
                <a:spAutoFit/>
              </a:bodyPr>
              <a:lstStyle/>
              <a:p>
                <a:pPr>
                  <a:lnSpc>
                    <a:spcPct val="150000"/>
                  </a:lnSpc>
                </a:pPr>
                <a:r>
                  <a:rPr lang="en-GB" sz="1600" b="1" u="sng" dirty="0">
                    <a:solidFill>
                      <a:schemeClr val="accent2">
                        <a:lumMod val="50000"/>
                      </a:schemeClr>
                    </a:solidFill>
                  </a:rPr>
                  <a:t>Computing the Posterior</a:t>
                </a:r>
              </a:p>
              <a:p>
                <a:pPr>
                  <a:lnSpc>
                    <a:spcPct val="150000"/>
                  </a:lnSpc>
                </a:pPr>
                <a:r>
                  <a:rPr lang="en-GB" sz="1600" dirty="0">
                    <a:solidFill>
                      <a:schemeClr val="accent2">
                        <a:lumMod val="50000"/>
                      </a:schemeClr>
                    </a:solidFill>
                  </a:rPr>
                  <a:t>The first image shows the priors:</a:t>
                </a:r>
              </a:p>
              <a:p>
                <a:pPr marL="285750" indent="-285750">
                  <a:lnSpc>
                    <a:spcPct val="150000"/>
                  </a:lnSpc>
                  <a:buFont typeface="Arial" panose="020B0604020202020204" pitchFamily="34" charset="0"/>
                  <a:buChar char="•"/>
                </a:pPr>
                <a:r>
                  <a:rPr lang="en-GB" sz="1600" dirty="0">
                    <a:solidFill>
                      <a:schemeClr val="accent2">
                        <a:lumMod val="50000"/>
                      </a:schemeClr>
                    </a:solidFill>
                  </a:rPr>
                  <a:t>Uniform (blue) prior</a:t>
                </a:r>
              </a:p>
              <a:p>
                <a:pPr marL="285750" indent="-285750">
                  <a:lnSpc>
                    <a:spcPct val="150000"/>
                  </a:lnSpc>
                  <a:buFont typeface="Arial" panose="020B0604020202020204" pitchFamily="34" charset="0"/>
                  <a:buChar char="•"/>
                </a:pPr>
                <a:r>
                  <a:rPr lang="en-GB" sz="1600" dirty="0">
                    <a:solidFill>
                      <a:schemeClr val="accent2">
                        <a:lumMod val="50000"/>
                      </a:schemeClr>
                    </a:solidFill>
                  </a:rPr>
                  <a:t>Gaussian-like  (orange) prior</a:t>
                </a:r>
              </a:p>
              <a:p>
                <a:pPr marL="285750" indent="-285750">
                  <a:lnSpc>
                    <a:spcPct val="150000"/>
                  </a:lnSpc>
                  <a:buFont typeface="Arial" panose="020B0604020202020204" pitchFamily="34" charset="0"/>
                  <a:buChar char="•"/>
                </a:pPr>
                <a:r>
                  <a:rPr lang="en-GB" sz="1600" dirty="0">
                    <a:solidFill>
                      <a:schemeClr val="accent2">
                        <a:lumMod val="50000"/>
                      </a:schemeClr>
                    </a:solidFill>
                  </a:rPr>
                  <a:t>The Skewed (green) prior.</a:t>
                </a:r>
              </a:p>
              <a:p>
                <a:pPr>
                  <a:lnSpc>
                    <a:spcPct val="150000"/>
                  </a:lnSpc>
                </a:pPr>
                <a:endParaRPr lang="en-GB" sz="1600" dirty="0">
                  <a:solidFill>
                    <a:schemeClr val="accent2">
                      <a:lumMod val="50000"/>
                    </a:schemeClr>
                  </a:solidFill>
                </a:endParaRPr>
              </a:p>
              <a:p>
                <a:pPr>
                  <a:lnSpc>
                    <a:spcPct val="150000"/>
                  </a:lnSpc>
                </a:pPr>
                <a:r>
                  <a:rPr lang="en-GB" sz="1600" dirty="0">
                    <a:solidFill>
                      <a:schemeClr val="accent2">
                        <a:lumMod val="50000"/>
                      </a:schemeClr>
                    </a:solidFill>
                  </a:rPr>
                  <a:t>The rest show the posteriors given some data – coin tosses.</a:t>
                </a:r>
              </a:p>
              <a:p>
                <a:pPr>
                  <a:lnSpc>
                    <a:spcPct val="150000"/>
                  </a:lnSpc>
                </a:pPr>
                <a:endParaRPr lang="en-GB" sz="1600" dirty="0">
                  <a:solidFill>
                    <a:schemeClr val="accent2">
                      <a:lumMod val="50000"/>
                    </a:schemeClr>
                  </a:solidFill>
                </a:endParaRPr>
              </a:p>
              <a:p>
                <a:pPr>
                  <a:lnSpc>
                    <a:spcPct val="150000"/>
                  </a:lnSpc>
                </a:pPr>
                <a:r>
                  <a:rPr lang="en-GB" sz="1600" dirty="0">
                    <a:solidFill>
                      <a:schemeClr val="accent2">
                        <a:lumMod val="50000"/>
                      </a:schemeClr>
                    </a:solidFill>
                  </a:rPr>
                  <a:t>The black vertical line represents the true value of </a:t>
                </a:r>
                <a14:m>
                  <m:oMath xmlns:m="http://schemas.openxmlformats.org/officeDocument/2006/math">
                    <m:r>
                      <a:rPr lang="en-GB" b="1" i="1" smtClean="0">
                        <a:solidFill>
                          <a:schemeClr val="accent2">
                            <a:lumMod val="50000"/>
                          </a:schemeClr>
                        </a:solidFill>
                        <a:latin typeface="Cambria Math" panose="02040503050406030204" pitchFamily="18" charset="0"/>
                      </a:rPr>
                      <m:t>𝜽</m:t>
                    </m:r>
                  </m:oMath>
                </a14:m>
                <a:r>
                  <a:rPr lang="en-GB" sz="1600" b="1" dirty="0">
                    <a:solidFill>
                      <a:schemeClr val="accent2">
                        <a:lumMod val="50000"/>
                      </a:schemeClr>
                    </a:solidFill>
                  </a:rPr>
                  <a:t>.</a:t>
                </a:r>
              </a:p>
              <a:p>
                <a:pPr>
                  <a:lnSpc>
                    <a:spcPct val="150000"/>
                  </a:lnSpc>
                </a:pPr>
                <a:endParaRPr lang="en-GB" sz="1600" dirty="0">
                  <a:solidFill>
                    <a:schemeClr val="accent2">
                      <a:lumMod val="50000"/>
                    </a:schemeClr>
                  </a:solidFill>
                </a:endParaRPr>
              </a:p>
            </p:txBody>
          </p:sp>
        </mc:Choice>
        <mc:Fallback>
          <p:sp>
            <p:nvSpPr>
              <p:cNvPr id="10" name="Rectangle 9">
                <a:extLst>
                  <a:ext uri="{FF2B5EF4-FFF2-40B4-BE49-F238E27FC236}">
                    <a16:creationId xmlns:a16="http://schemas.microsoft.com/office/drawing/2014/main" id="{305DC01E-671A-4D33-943F-1B6E19F11266}"/>
                  </a:ext>
                </a:extLst>
              </p:cNvPr>
              <p:cNvSpPr>
                <a:spLocks noRot="1" noChangeAspect="1" noMove="1" noResize="1" noEditPoints="1" noAdjustHandles="1" noChangeArrowheads="1" noChangeShapeType="1" noTextEdit="1"/>
              </p:cNvSpPr>
              <p:nvPr/>
            </p:nvSpPr>
            <p:spPr>
              <a:xfrm>
                <a:off x="828871" y="1952999"/>
                <a:ext cx="3779607" cy="4522135"/>
              </a:xfrm>
              <a:prstGeom prst="rect">
                <a:avLst/>
              </a:prstGeom>
              <a:blipFill>
                <a:blip r:embed="rId4"/>
                <a:stretch>
                  <a:fillRect l="-968"/>
                </a:stretch>
              </a:blipFill>
            </p:spPr>
            <p:txBody>
              <a:bodyPr/>
              <a:lstStyle/>
              <a:p>
                <a:r>
                  <a:rPr lang="en-GB">
                    <a:noFill/>
                  </a:rPr>
                  <a:t> </a:t>
                </a:r>
              </a:p>
            </p:txBody>
          </p:sp>
        </mc:Fallback>
      </mc:AlternateContent>
    </p:spTree>
    <p:extLst>
      <p:ext uri="{BB962C8B-B14F-4D97-AF65-F5344CB8AC3E}">
        <p14:creationId xmlns:p14="http://schemas.microsoft.com/office/powerpoint/2010/main" val="36185321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 Placeholder 24">
            <a:extLst>
              <a:ext uri="{FF2B5EF4-FFF2-40B4-BE49-F238E27FC236}">
                <a16:creationId xmlns:a16="http://schemas.microsoft.com/office/drawing/2014/main" id="{BE394849-EE6D-4358-A824-BBF6E518EAEA}"/>
              </a:ext>
            </a:extLst>
          </p:cNvPr>
          <p:cNvSpPr>
            <a:spLocks noGrp="1"/>
          </p:cNvSpPr>
          <p:nvPr>
            <p:ph type="body" sz="quarter" idx="15"/>
          </p:nvPr>
        </p:nvSpPr>
        <p:spPr>
          <a:xfrm>
            <a:off x="761917" y="460220"/>
            <a:ext cx="2956560" cy="1333500"/>
          </a:xfrm>
        </p:spPr>
        <p:txBody>
          <a:bodyPr/>
          <a:lstStyle/>
          <a:p>
            <a:r>
              <a:rPr lang="en-US" dirty="0"/>
              <a:t>01</a:t>
            </a:r>
          </a:p>
        </p:txBody>
      </p:sp>
      <p:sp>
        <p:nvSpPr>
          <p:cNvPr id="18" name="Title 17">
            <a:extLst>
              <a:ext uri="{FF2B5EF4-FFF2-40B4-BE49-F238E27FC236}">
                <a16:creationId xmlns:a16="http://schemas.microsoft.com/office/drawing/2014/main" id="{EA6B7DE5-BFCC-4EEF-9609-8AA1C7CAD3B0}"/>
              </a:ext>
            </a:extLst>
          </p:cNvPr>
          <p:cNvSpPr>
            <a:spLocks noGrp="1"/>
          </p:cNvSpPr>
          <p:nvPr>
            <p:ph type="title"/>
          </p:nvPr>
        </p:nvSpPr>
        <p:spPr>
          <a:xfrm>
            <a:off x="1028699" y="627062"/>
            <a:ext cx="9420225" cy="1340615"/>
          </a:xfrm>
        </p:spPr>
        <p:txBody>
          <a:bodyPr/>
          <a:lstStyle/>
          <a:p>
            <a:r>
              <a:rPr lang="en-US" dirty="0"/>
              <a:t>Bayesian Statistics </a:t>
            </a:r>
          </a:p>
        </p:txBody>
      </p:sp>
      <p:sp>
        <p:nvSpPr>
          <p:cNvPr id="34" name="Date Placeholder 33">
            <a:extLst>
              <a:ext uri="{FF2B5EF4-FFF2-40B4-BE49-F238E27FC236}">
                <a16:creationId xmlns:a16="http://schemas.microsoft.com/office/drawing/2014/main" id="{D30A968E-AB03-4BB5-BF8E-EB31DFD33B17}"/>
              </a:ext>
            </a:extLst>
          </p:cNvPr>
          <p:cNvSpPr>
            <a:spLocks noGrp="1"/>
          </p:cNvSpPr>
          <p:nvPr>
            <p:ph type="dt" sz="half" idx="2"/>
          </p:nvPr>
        </p:nvSpPr>
        <p:spPr/>
        <p:txBody>
          <a:bodyPr/>
          <a:lstStyle/>
          <a:p>
            <a:fld id="{9FEF76E7-2EBE-4103-B764-AD23619BE076}" type="datetime1">
              <a:rPr lang="en-US" smtClean="0"/>
              <a:pPr/>
              <a:t>2/23/2021</a:t>
            </a:fld>
            <a:endParaRPr lang="en-US" dirty="0"/>
          </a:p>
        </p:txBody>
      </p:sp>
      <p:sp>
        <p:nvSpPr>
          <p:cNvPr id="35" name="Slide Number Placeholder 34">
            <a:extLst>
              <a:ext uri="{FF2B5EF4-FFF2-40B4-BE49-F238E27FC236}">
                <a16:creationId xmlns:a16="http://schemas.microsoft.com/office/drawing/2014/main" id="{5789CCB9-138D-4D90-8AFB-AC5C73612512}"/>
              </a:ext>
            </a:extLst>
          </p:cNvPr>
          <p:cNvSpPr>
            <a:spLocks noGrp="1"/>
          </p:cNvSpPr>
          <p:nvPr>
            <p:ph type="sldNum" sz="quarter" idx="4"/>
          </p:nvPr>
        </p:nvSpPr>
        <p:spPr/>
        <p:txBody>
          <a:bodyPr/>
          <a:lstStyle/>
          <a:p>
            <a:fld id="{294A09A9-5501-47C1-A89A-A340965A2BE2}" type="slidenum">
              <a:rPr lang="en-US" smtClean="0"/>
              <a:pPr/>
              <a:t>17</a:t>
            </a:fld>
            <a:endParaRPr lang="en-US" dirty="0"/>
          </a:p>
        </p:txBody>
      </p:sp>
      <p:pic>
        <p:nvPicPr>
          <p:cNvPr id="5" name="Picture 4" descr="A picture containing graphical user interface&#10;&#10;Description automatically generated">
            <a:extLst>
              <a:ext uri="{FF2B5EF4-FFF2-40B4-BE49-F238E27FC236}">
                <a16:creationId xmlns:a16="http://schemas.microsoft.com/office/drawing/2014/main" id="{6C17706E-B91A-434C-9C4F-B38730E3EB78}"/>
              </a:ext>
            </a:extLst>
          </p:cNvPr>
          <p:cNvPicPr>
            <a:picLocks noChangeAspect="1"/>
          </p:cNvPicPr>
          <p:nvPr/>
        </p:nvPicPr>
        <p:blipFill>
          <a:blip r:embed="rId3"/>
          <a:stretch>
            <a:fillRect/>
          </a:stretch>
        </p:blipFill>
        <p:spPr>
          <a:xfrm>
            <a:off x="4408650" y="549544"/>
            <a:ext cx="7650000" cy="6120000"/>
          </a:xfrm>
          <a:prstGeom prst="rect">
            <a:avLst/>
          </a:prstGeom>
        </p:spPr>
      </p:pic>
      <p:sp>
        <p:nvSpPr>
          <p:cNvPr id="10" name="Rectangle 9">
            <a:extLst>
              <a:ext uri="{FF2B5EF4-FFF2-40B4-BE49-F238E27FC236}">
                <a16:creationId xmlns:a16="http://schemas.microsoft.com/office/drawing/2014/main" id="{305DC01E-671A-4D33-943F-1B6E19F11266}"/>
              </a:ext>
            </a:extLst>
          </p:cNvPr>
          <p:cNvSpPr/>
          <p:nvPr/>
        </p:nvSpPr>
        <p:spPr>
          <a:xfrm>
            <a:off x="828871" y="1952999"/>
            <a:ext cx="3779607" cy="4582665"/>
          </a:xfrm>
          <a:prstGeom prst="rect">
            <a:avLst/>
          </a:prstGeom>
        </p:spPr>
        <p:txBody>
          <a:bodyPr wrap="square">
            <a:spAutoFit/>
          </a:bodyPr>
          <a:lstStyle/>
          <a:p>
            <a:pPr>
              <a:lnSpc>
                <a:spcPct val="150000"/>
              </a:lnSpc>
            </a:pPr>
            <a:r>
              <a:rPr lang="en-GB" sz="1400" b="1" u="sng" dirty="0">
                <a:solidFill>
                  <a:schemeClr val="accent2">
                    <a:lumMod val="50000"/>
                  </a:schemeClr>
                </a:solidFill>
              </a:rPr>
              <a:t>What does this mean?</a:t>
            </a:r>
          </a:p>
          <a:p>
            <a:pPr marL="285750" indent="-285750">
              <a:lnSpc>
                <a:spcPct val="150000"/>
              </a:lnSpc>
              <a:buFont typeface="Arial" panose="020B0604020202020204" pitchFamily="34" charset="0"/>
              <a:buChar char="•"/>
            </a:pPr>
            <a:r>
              <a:rPr lang="en-GB" sz="1400" dirty="0">
                <a:solidFill>
                  <a:schemeClr val="accent2">
                    <a:lumMod val="50000"/>
                  </a:schemeClr>
                </a:solidFill>
              </a:rPr>
              <a:t>The </a:t>
            </a:r>
            <a:r>
              <a:rPr lang="en-GB" sz="1400" b="1" dirty="0">
                <a:solidFill>
                  <a:schemeClr val="accent2">
                    <a:lumMod val="50000"/>
                  </a:schemeClr>
                </a:solidFill>
              </a:rPr>
              <a:t>posterior</a:t>
            </a:r>
            <a:r>
              <a:rPr lang="en-GB" sz="1400" dirty="0">
                <a:solidFill>
                  <a:schemeClr val="accent2">
                    <a:lumMod val="50000"/>
                  </a:schemeClr>
                </a:solidFill>
              </a:rPr>
              <a:t> is not a single value but a </a:t>
            </a:r>
            <a:r>
              <a:rPr lang="en-GB" sz="1400" b="1" dirty="0">
                <a:solidFill>
                  <a:schemeClr val="accent2">
                    <a:lumMod val="50000"/>
                  </a:schemeClr>
                </a:solidFill>
              </a:rPr>
              <a:t>distribution</a:t>
            </a:r>
            <a:r>
              <a:rPr lang="en-GB" sz="1400" dirty="0">
                <a:solidFill>
                  <a:schemeClr val="accent2">
                    <a:lumMod val="50000"/>
                  </a:schemeClr>
                </a:solidFill>
              </a:rPr>
              <a:t> of plausible values given data.</a:t>
            </a:r>
          </a:p>
          <a:p>
            <a:pPr marL="285750" indent="-285750">
              <a:lnSpc>
                <a:spcPct val="150000"/>
              </a:lnSpc>
              <a:buFont typeface="Arial" panose="020B0604020202020204" pitchFamily="34" charset="0"/>
              <a:buChar char="•"/>
            </a:pPr>
            <a:r>
              <a:rPr lang="en-GB" sz="1400" dirty="0">
                <a:solidFill>
                  <a:schemeClr val="accent2">
                    <a:lumMod val="50000"/>
                  </a:schemeClr>
                </a:solidFill>
              </a:rPr>
              <a:t>The </a:t>
            </a:r>
            <a:r>
              <a:rPr lang="en-GB" sz="1400" b="1" dirty="0">
                <a:solidFill>
                  <a:schemeClr val="accent2">
                    <a:lumMod val="50000"/>
                  </a:schemeClr>
                </a:solidFill>
              </a:rPr>
              <a:t>most probable value </a:t>
            </a:r>
            <a:r>
              <a:rPr lang="en-GB" sz="1400" dirty="0">
                <a:solidFill>
                  <a:schemeClr val="accent2">
                    <a:lumMod val="50000"/>
                  </a:schemeClr>
                </a:solidFill>
              </a:rPr>
              <a:t>is given by the </a:t>
            </a:r>
            <a:r>
              <a:rPr lang="en-GB" sz="1400" b="1" dirty="0">
                <a:solidFill>
                  <a:schemeClr val="accent2">
                    <a:lumMod val="50000"/>
                  </a:schemeClr>
                </a:solidFill>
              </a:rPr>
              <a:t>mode of the posterior </a:t>
            </a:r>
            <a:r>
              <a:rPr lang="en-GB" sz="1400" dirty="0">
                <a:solidFill>
                  <a:schemeClr val="accent2">
                    <a:lumMod val="50000"/>
                  </a:schemeClr>
                </a:solidFill>
              </a:rPr>
              <a:t>(the peak of the distribution).</a:t>
            </a:r>
          </a:p>
          <a:p>
            <a:pPr marL="285750" indent="-285750">
              <a:lnSpc>
                <a:spcPct val="150000"/>
              </a:lnSpc>
              <a:buFont typeface="Arial" panose="020B0604020202020204" pitchFamily="34" charset="0"/>
              <a:buChar char="•"/>
            </a:pPr>
            <a:r>
              <a:rPr lang="en-GB" sz="1400" dirty="0">
                <a:solidFill>
                  <a:schemeClr val="accent2">
                    <a:lumMod val="50000"/>
                  </a:schemeClr>
                </a:solidFill>
              </a:rPr>
              <a:t>The </a:t>
            </a:r>
            <a:r>
              <a:rPr lang="en-GB" sz="1400" b="1" dirty="0">
                <a:solidFill>
                  <a:schemeClr val="accent2">
                    <a:lumMod val="50000"/>
                  </a:schemeClr>
                </a:solidFill>
              </a:rPr>
              <a:t>spread of the distribution </a:t>
            </a:r>
            <a:r>
              <a:rPr lang="en-GB" sz="1400" dirty="0">
                <a:solidFill>
                  <a:schemeClr val="accent2">
                    <a:lumMod val="50000"/>
                  </a:schemeClr>
                </a:solidFill>
              </a:rPr>
              <a:t>is </a:t>
            </a:r>
            <a:r>
              <a:rPr lang="en-GB" sz="1400" b="1" dirty="0">
                <a:solidFill>
                  <a:schemeClr val="accent2">
                    <a:lumMod val="50000"/>
                  </a:schemeClr>
                </a:solidFill>
              </a:rPr>
              <a:t>proportional to the uncertainty </a:t>
            </a:r>
            <a:r>
              <a:rPr lang="en-GB" sz="1400" dirty="0">
                <a:solidFill>
                  <a:schemeClr val="accent2">
                    <a:lumMod val="50000"/>
                  </a:schemeClr>
                </a:solidFill>
              </a:rPr>
              <a:t>about the parameter.</a:t>
            </a:r>
          </a:p>
          <a:p>
            <a:pPr marL="285750" indent="-285750">
              <a:lnSpc>
                <a:spcPct val="150000"/>
              </a:lnSpc>
              <a:buFont typeface="Arial" panose="020B0604020202020204" pitchFamily="34" charset="0"/>
              <a:buChar char="•"/>
            </a:pPr>
            <a:r>
              <a:rPr lang="en-GB" sz="1400" dirty="0">
                <a:solidFill>
                  <a:schemeClr val="accent2">
                    <a:lumMod val="50000"/>
                  </a:schemeClr>
                </a:solidFill>
              </a:rPr>
              <a:t>We are </a:t>
            </a:r>
            <a:r>
              <a:rPr lang="en-GB" sz="1400" b="1" dirty="0">
                <a:solidFill>
                  <a:schemeClr val="accent2">
                    <a:lumMod val="50000"/>
                  </a:schemeClr>
                </a:solidFill>
              </a:rPr>
              <a:t>more confident </a:t>
            </a:r>
            <a:r>
              <a:rPr lang="en-GB" sz="1400" dirty="0">
                <a:solidFill>
                  <a:schemeClr val="accent2">
                    <a:lumMod val="50000"/>
                  </a:schemeClr>
                </a:solidFill>
              </a:rPr>
              <a:t>in the result when we have observed </a:t>
            </a:r>
            <a:r>
              <a:rPr lang="en-GB" sz="1400" b="1" dirty="0">
                <a:solidFill>
                  <a:schemeClr val="accent2">
                    <a:lumMod val="50000"/>
                  </a:schemeClr>
                </a:solidFill>
              </a:rPr>
              <a:t>more data </a:t>
            </a:r>
            <a:r>
              <a:rPr lang="en-GB" sz="1400" dirty="0">
                <a:solidFill>
                  <a:schemeClr val="accent2">
                    <a:lumMod val="50000"/>
                  </a:schemeClr>
                </a:solidFill>
              </a:rPr>
              <a:t>supporting the result.</a:t>
            </a:r>
          </a:p>
          <a:p>
            <a:pPr marL="285750" indent="-285750">
              <a:lnSpc>
                <a:spcPct val="150000"/>
              </a:lnSpc>
              <a:buFont typeface="Arial" panose="020B0604020202020204" pitchFamily="34" charset="0"/>
              <a:buChar char="•"/>
            </a:pPr>
            <a:endParaRPr lang="en-GB" sz="1400" dirty="0">
              <a:solidFill>
                <a:schemeClr val="accent2">
                  <a:lumMod val="50000"/>
                </a:schemeClr>
              </a:solidFill>
            </a:endParaRPr>
          </a:p>
        </p:txBody>
      </p:sp>
    </p:spTree>
    <p:extLst>
      <p:ext uri="{BB962C8B-B14F-4D97-AF65-F5344CB8AC3E}">
        <p14:creationId xmlns:p14="http://schemas.microsoft.com/office/powerpoint/2010/main" val="1643605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 Placeholder 24">
            <a:extLst>
              <a:ext uri="{FF2B5EF4-FFF2-40B4-BE49-F238E27FC236}">
                <a16:creationId xmlns:a16="http://schemas.microsoft.com/office/drawing/2014/main" id="{BE394849-EE6D-4358-A824-BBF6E518EAEA}"/>
              </a:ext>
            </a:extLst>
          </p:cNvPr>
          <p:cNvSpPr>
            <a:spLocks noGrp="1"/>
          </p:cNvSpPr>
          <p:nvPr>
            <p:ph type="body" sz="quarter" idx="15"/>
          </p:nvPr>
        </p:nvSpPr>
        <p:spPr>
          <a:xfrm>
            <a:off x="761917" y="460220"/>
            <a:ext cx="2956560" cy="1333500"/>
          </a:xfrm>
        </p:spPr>
        <p:txBody>
          <a:bodyPr/>
          <a:lstStyle/>
          <a:p>
            <a:r>
              <a:rPr lang="en-US" dirty="0"/>
              <a:t>01</a:t>
            </a:r>
          </a:p>
        </p:txBody>
      </p:sp>
      <p:sp>
        <p:nvSpPr>
          <p:cNvPr id="18" name="Title 17">
            <a:extLst>
              <a:ext uri="{FF2B5EF4-FFF2-40B4-BE49-F238E27FC236}">
                <a16:creationId xmlns:a16="http://schemas.microsoft.com/office/drawing/2014/main" id="{EA6B7DE5-BFCC-4EEF-9609-8AA1C7CAD3B0}"/>
              </a:ext>
            </a:extLst>
          </p:cNvPr>
          <p:cNvSpPr>
            <a:spLocks noGrp="1"/>
          </p:cNvSpPr>
          <p:nvPr>
            <p:ph type="title"/>
          </p:nvPr>
        </p:nvSpPr>
        <p:spPr>
          <a:xfrm>
            <a:off x="1028699" y="627062"/>
            <a:ext cx="9420225" cy="1340615"/>
          </a:xfrm>
        </p:spPr>
        <p:txBody>
          <a:bodyPr/>
          <a:lstStyle/>
          <a:p>
            <a:r>
              <a:rPr lang="en-US" dirty="0"/>
              <a:t>Bayesian Statistics </a:t>
            </a:r>
          </a:p>
        </p:txBody>
      </p:sp>
      <p:sp>
        <p:nvSpPr>
          <p:cNvPr id="34" name="Date Placeholder 33">
            <a:extLst>
              <a:ext uri="{FF2B5EF4-FFF2-40B4-BE49-F238E27FC236}">
                <a16:creationId xmlns:a16="http://schemas.microsoft.com/office/drawing/2014/main" id="{D30A968E-AB03-4BB5-BF8E-EB31DFD33B17}"/>
              </a:ext>
            </a:extLst>
          </p:cNvPr>
          <p:cNvSpPr>
            <a:spLocks noGrp="1"/>
          </p:cNvSpPr>
          <p:nvPr>
            <p:ph type="dt" sz="half" idx="2"/>
          </p:nvPr>
        </p:nvSpPr>
        <p:spPr/>
        <p:txBody>
          <a:bodyPr/>
          <a:lstStyle/>
          <a:p>
            <a:fld id="{9FEF76E7-2EBE-4103-B764-AD23619BE076}" type="datetime1">
              <a:rPr lang="en-US" smtClean="0"/>
              <a:pPr/>
              <a:t>2/23/2021</a:t>
            </a:fld>
            <a:endParaRPr lang="en-US" dirty="0"/>
          </a:p>
        </p:txBody>
      </p:sp>
      <p:sp>
        <p:nvSpPr>
          <p:cNvPr id="35" name="Slide Number Placeholder 34">
            <a:extLst>
              <a:ext uri="{FF2B5EF4-FFF2-40B4-BE49-F238E27FC236}">
                <a16:creationId xmlns:a16="http://schemas.microsoft.com/office/drawing/2014/main" id="{5789CCB9-138D-4D90-8AFB-AC5C73612512}"/>
              </a:ext>
            </a:extLst>
          </p:cNvPr>
          <p:cNvSpPr>
            <a:spLocks noGrp="1"/>
          </p:cNvSpPr>
          <p:nvPr>
            <p:ph type="sldNum" sz="quarter" idx="4"/>
          </p:nvPr>
        </p:nvSpPr>
        <p:spPr/>
        <p:txBody>
          <a:bodyPr/>
          <a:lstStyle/>
          <a:p>
            <a:fld id="{294A09A9-5501-47C1-A89A-A340965A2BE2}" type="slidenum">
              <a:rPr lang="en-US" smtClean="0"/>
              <a:pPr/>
              <a:t>18</a:t>
            </a:fld>
            <a:endParaRPr lang="en-US" dirty="0"/>
          </a:p>
        </p:txBody>
      </p:sp>
      <p:sp>
        <p:nvSpPr>
          <p:cNvPr id="10" name="Rectangle 9">
            <a:extLst>
              <a:ext uri="{FF2B5EF4-FFF2-40B4-BE49-F238E27FC236}">
                <a16:creationId xmlns:a16="http://schemas.microsoft.com/office/drawing/2014/main" id="{305DC01E-671A-4D33-943F-1B6E19F11266}"/>
              </a:ext>
            </a:extLst>
          </p:cNvPr>
          <p:cNvSpPr/>
          <p:nvPr/>
        </p:nvSpPr>
        <p:spPr>
          <a:xfrm>
            <a:off x="828871" y="1952999"/>
            <a:ext cx="10116497" cy="2957156"/>
          </a:xfrm>
          <a:prstGeom prst="rect">
            <a:avLst/>
          </a:prstGeom>
        </p:spPr>
        <p:txBody>
          <a:bodyPr wrap="square">
            <a:spAutoFit/>
          </a:bodyPr>
          <a:lstStyle/>
          <a:p>
            <a:pPr>
              <a:lnSpc>
                <a:spcPct val="150000"/>
              </a:lnSpc>
            </a:pPr>
            <a:r>
              <a:rPr lang="en-GB" b="1" dirty="0">
                <a:solidFill>
                  <a:schemeClr val="accent2">
                    <a:lumMod val="50000"/>
                  </a:schemeClr>
                </a:solidFill>
              </a:rPr>
              <a:t>Some additional articles:</a:t>
            </a:r>
          </a:p>
          <a:p>
            <a:pPr>
              <a:lnSpc>
                <a:spcPct val="150000"/>
              </a:lnSpc>
            </a:pPr>
            <a:endParaRPr lang="en-GB" b="1" dirty="0">
              <a:solidFill>
                <a:schemeClr val="accent2">
                  <a:lumMod val="50000"/>
                </a:schemeClr>
              </a:solidFill>
            </a:endParaRPr>
          </a:p>
          <a:p>
            <a:pPr marL="285750" indent="-285750">
              <a:lnSpc>
                <a:spcPct val="150000"/>
              </a:lnSpc>
              <a:buFont typeface="Arial" panose="020B0604020202020204" pitchFamily="34" charset="0"/>
              <a:buChar char="•"/>
            </a:pPr>
            <a:r>
              <a:rPr lang="en-GB" dirty="0">
                <a:solidFill>
                  <a:schemeClr val="tx2">
                    <a:lumMod val="50000"/>
                  </a:schemeClr>
                </a:solidFill>
              </a:rPr>
              <a:t>Frequentism and </a:t>
            </a:r>
            <a:r>
              <a:rPr lang="en-GB" dirty="0" err="1">
                <a:solidFill>
                  <a:schemeClr val="tx2">
                    <a:lumMod val="50000"/>
                  </a:schemeClr>
                </a:solidFill>
              </a:rPr>
              <a:t>Bayesianism</a:t>
            </a:r>
            <a:r>
              <a:rPr lang="en-GB" dirty="0">
                <a:solidFill>
                  <a:schemeClr val="tx2">
                    <a:lumMod val="50000"/>
                  </a:schemeClr>
                </a:solidFill>
              </a:rPr>
              <a:t> III: Confidence, Credibility, and why Frequentism and Science do not Mix </a:t>
            </a:r>
            <a:r>
              <a:rPr lang="en-GB" dirty="0">
                <a:solidFill>
                  <a:schemeClr val="tx2">
                    <a:lumMod val="50000"/>
                  </a:schemeClr>
                </a:solidFill>
                <a:hlinkClick r:id="rId3">
                  <a:extLst>
                    <a:ext uri="{A12FA001-AC4F-418D-AE19-62706E023703}">
                      <ahyp:hlinkClr xmlns:ahyp="http://schemas.microsoft.com/office/drawing/2018/hyperlinkcolor" val="tx"/>
                    </a:ext>
                  </a:extLst>
                </a:hlinkClick>
              </a:rPr>
              <a:t>here</a:t>
            </a:r>
            <a:r>
              <a:rPr lang="en-GB" dirty="0">
                <a:solidFill>
                  <a:schemeClr val="tx2">
                    <a:lumMod val="50000"/>
                  </a:schemeClr>
                </a:solidFill>
              </a:rPr>
              <a:t> </a:t>
            </a:r>
          </a:p>
          <a:p>
            <a:pPr marL="285750" indent="-285750">
              <a:lnSpc>
                <a:spcPct val="150000"/>
              </a:lnSpc>
              <a:buFont typeface="Arial" panose="020B0604020202020204" pitchFamily="34" charset="0"/>
              <a:buChar char="•"/>
            </a:pPr>
            <a:endParaRPr lang="en-GB" b="1" dirty="0">
              <a:solidFill>
                <a:schemeClr val="tx2">
                  <a:lumMod val="50000"/>
                </a:schemeClr>
              </a:solidFill>
            </a:endParaRPr>
          </a:p>
          <a:p>
            <a:pPr marL="285750" indent="-285750">
              <a:lnSpc>
                <a:spcPct val="150000"/>
              </a:lnSpc>
              <a:buFont typeface="Arial" panose="020B0604020202020204" pitchFamily="34" charset="0"/>
              <a:buChar char="•"/>
            </a:pPr>
            <a:r>
              <a:rPr lang="en-GB" dirty="0">
                <a:solidFill>
                  <a:schemeClr val="tx2">
                    <a:lumMod val="50000"/>
                  </a:schemeClr>
                </a:solidFill>
              </a:rPr>
              <a:t>The difference between MLE and MAP </a:t>
            </a:r>
            <a:r>
              <a:rPr lang="en-GB" dirty="0">
                <a:solidFill>
                  <a:schemeClr val="tx2">
                    <a:lumMod val="50000"/>
                  </a:schemeClr>
                </a:solidFill>
                <a:hlinkClick r:id="rId4">
                  <a:extLst>
                    <a:ext uri="{A12FA001-AC4F-418D-AE19-62706E023703}">
                      <ahyp:hlinkClr xmlns:ahyp="http://schemas.microsoft.com/office/drawing/2018/hyperlinkcolor" val="tx"/>
                    </a:ext>
                  </a:extLst>
                </a:hlinkClick>
              </a:rPr>
              <a:t>here</a:t>
            </a:r>
            <a:r>
              <a:rPr lang="en-GB" dirty="0">
                <a:solidFill>
                  <a:schemeClr val="tx2">
                    <a:lumMod val="50000"/>
                  </a:schemeClr>
                </a:solidFill>
              </a:rPr>
              <a:t>.</a:t>
            </a:r>
          </a:p>
          <a:p>
            <a:pPr>
              <a:lnSpc>
                <a:spcPct val="150000"/>
              </a:lnSpc>
            </a:pPr>
            <a:endParaRPr lang="en-GB" dirty="0">
              <a:solidFill>
                <a:schemeClr val="accent2">
                  <a:lumMod val="50000"/>
                </a:schemeClr>
              </a:solidFill>
            </a:endParaRPr>
          </a:p>
        </p:txBody>
      </p:sp>
    </p:spTree>
    <p:extLst>
      <p:ext uri="{BB962C8B-B14F-4D97-AF65-F5344CB8AC3E}">
        <p14:creationId xmlns:p14="http://schemas.microsoft.com/office/powerpoint/2010/main" val="21933482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 Placeholder 24">
            <a:extLst>
              <a:ext uri="{FF2B5EF4-FFF2-40B4-BE49-F238E27FC236}">
                <a16:creationId xmlns:a16="http://schemas.microsoft.com/office/drawing/2014/main" id="{BE394849-EE6D-4358-A824-BBF6E518EAEA}"/>
              </a:ext>
            </a:extLst>
          </p:cNvPr>
          <p:cNvSpPr>
            <a:spLocks noGrp="1"/>
          </p:cNvSpPr>
          <p:nvPr>
            <p:ph type="body" sz="quarter" idx="15"/>
          </p:nvPr>
        </p:nvSpPr>
        <p:spPr>
          <a:xfrm>
            <a:off x="761917" y="460220"/>
            <a:ext cx="2956560" cy="1333500"/>
          </a:xfrm>
        </p:spPr>
        <p:txBody>
          <a:bodyPr/>
          <a:lstStyle/>
          <a:p>
            <a:r>
              <a:rPr lang="en-US" dirty="0"/>
              <a:t>01</a:t>
            </a:r>
          </a:p>
        </p:txBody>
      </p:sp>
      <p:sp>
        <p:nvSpPr>
          <p:cNvPr id="18" name="Title 17">
            <a:extLst>
              <a:ext uri="{FF2B5EF4-FFF2-40B4-BE49-F238E27FC236}">
                <a16:creationId xmlns:a16="http://schemas.microsoft.com/office/drawing/2014/main" id="{EA6B7DE5-BFCC-4EEF-9609-8AA1C7CAD3B0}"/>
              </a:ext>
            </a:extLst>
          </p:cNvPr>
          <p:cNvSpPr>
            <a:spLocks noGrp="1"/>
          </p:cNvSpPr>
          <p:nvPr>
            <p:ph type="title"/>
          </p:nvPr>
        </p:nvSpPr>
        <p:spPr>
          <a:xfrm>
            <a:off x="1028699" y="627062"/>
            <a:ext cx="9420225" cy="1340615"/>
          </a:xfrm>
        </p:spPr>
        <p:txBody>
          <a:bodyPr/>
          <a:lstStyle/>
          <a:p>
            <a:r>
              <a:rPr lang="en-US" dirty="0"/>
              <a:t>Bayesian Statistics </a:t>
            </a:r>
          </a:p>
        </p:txBody>
      </p:sp>
      <p:sp>
        <p:nvSpPr>
          <p:cNvPr id="34" name="Date Placeholder 33">
            <a:extLst>
              <a:ext uri="{FF2B5EF4-FFF2-40B4-BE49-F238E27FC236}">
                <a16:creationId xmlns:a16="http://schemas.microsoft.com/office/drawing/2014/main" id="{D30A968E-AB03-4BB5-BF8E-EB31DFD33B17}"/>
              </a:ext>
            </a:extLst>
          </p:cNvPr>
          <p:cNvSpPr>
            <a:spLocks noGrp="1"/>
          </p:cNvSpPr>
          <p:nvPr>
            <p:ph type="dt" sz="half" idx="2"/>
          </p:nvPr>
        </p:nvSpPr>
        <p:spPr/>
        <p:txBody>
          <a:bodyPr/>
          <a:lstStyle/>
          <a:p>
            <a:fld id="{9FEF76E7-2EBE-4103-B764-AD23619BE076}" type="datetime1">
              <a:rPr lang="en-US" smtClean="0"/>
              <a:pPr/>
              <a:t>2/23/2021</a:t>
            </a:fld>
            <a:endParaRPr lang="en-US" dirty="0"/>
          </a:p>
        </p:txBody>
      </p:sp>
      <p:sp>
        <p:nvSpPr>
          <p:cNvPr id="35" name="Slide Number Placeholder 34">
            <a:extLst>
              <a:ext uri="{FF2B5EF4-FFF2-40B4-BE49-F238E27FC236}">
                <a16:creationId xmlns:a16="http://schemas.microsoft.com/office/drawing/2014/main" id="{5789CCB9-138D-4D90-8AFB-AC5C73612512}"/>
              </a:ext>
            </a:extLst>
          </p:cNvPr>
          <p:cNvSpPr>
            <a:spLocks noGrp="1"/>
          </p:cNvSpPr>
          <p:nvPr>
            <p:ph type="sldNum" sz="quarter" idx="4"/>
          </p:nvPr>
        </p:nvSpPr>
        <p:spPr/>
        <p:txBody>
          <a:bodyPr/>
          <a:lstStyle/>
          <a:p>
            <a:fld id="{294A09A9-5501-47C1-A89A-A340965A2BE2}" type="slidenum">
              <a:rPr lang="en-US" smtClean="0"/>
              <a:pPr/>
              <a:t>19</a:t>
            </a:fld>
            <a:endParaRPr lang="en-US" dirty="0"/>
          </a:p>
        </p:txBody>
      </p:sp>
      <p:sp>
        <p:nvSpPr>
          <p:cNvPr id="10" name="Rectangle 9">
            <a:extLst>
              <a:ext uri="{FF2B5EF4-FFF2-40B4-BE49-F238E27FC236}">
                <a16:creationId xmlns:a16="http://schemas.microsoft.com/office/drawing/2014/main" id="{305DC01E-671A-4D33-943F-1B6E19F11266}"/>
              </a:ext>
            </a:extLst>
          </p:cNvPr>
          <p:cNvSpPr/>
          <p:nvPr/>
        </p:nvSpPr>
        <p:spPr>
          <a:xfrm>
            <a:off x="828871" y="1952999"/>
            <a:ext cx="10116497" cy="3290003"/>
          </a:xfrm>
          <a:prstGeom prst="rect">
            <a:avLst/>
          </a:prstGeom>
        </p:spPr>
        <p:txBody>
          <a:bodyPr wrap="square">
            <a:spAutoFit/>
          </a:bodyPr>
          <a:lstStyle/>
          <a:p>
            <a:pPr>
              <a:lnSpc>
                <a:spcPct val="150000"/>
              </a:lnSpc>
            </a:pPr>
            <a:r>
              <a:rPr lang="en-GB" sz="1400" b="1" dirty="0">
                <a:solidFill>
                  <a:schemeClr val="accent2">
                    <a:lumMod val="50000"/>
                  </a:schemeClr>
                </a:solidFill>
              </a:rPr>
              <a:t>Common interview QS:</a:t>
            </a:r>
          </a:p>
          <a:p>
            <a:pPr>
              <a:lnSpc>
                <a:spcPct val="150000"/>
              </a:lnSpc>
            </a:pPr>
            <a:endParaRPr lang="en-GB" sz="1400" b="1" dirty="0">
              <a:solidFill>
                <a:schemeClr val="accent2">
                  <a:lumMod val="50000"/>
                </a:schemeClr>
              </a:solidFill>
            </a:endParaRPr>
          </a:p>
          <a:p>
            <a:pPr>
              <a:lnSpc>
                <a:spcPct val="150000"/>
              </a:lnSpc>
            </a:pPr>
            <a:endParaRPr lang="en-GB" sz="1400" b="1" dirty="0">
              <a:solidFill>
                <a:schemeClr val="accent2">
                  <a:lumMod val="50000"/>
                </a:schemeClr>
              </a:solidFill>
            </a:endParaRPr>
          </a:p>
          <a:p>
            <a:pPr>
              <a:lnSpc>
                <a:spcPct val="150000"/>
              </a:lnSpc>
            </a:pPr>
            <a:endParaRPr lang="en-GB" sz="1400" b="1" dirty="0">
              <a:solidFill>
                <a:schemeClr val="accent2">
                  <a:lumMod val="50000"/>
                </a:schemeClr>
              </a:solidFill>
            </a:endParaRPr>
          </a:p>
          <a:p>
            <a:pPr>
              <a:lnSpc>
                <a:spcPct val="150000"/>
              </a:lnSpc>
            </a:pPr>
            <a:endParaRPr lang="en-GB" sz="1400" b="1" dirty="0">
              <a:solidFill>
                <a:schemeClr val="accent2">
                  <a:lumMod val="50000"/>
                </a:schemeClr>
              </a:solidFill>
            </a:endParaRPr>
          </a:p>
          <a:p>
            <a:pPr>
              <a:lnSpc>
                <a:spcPct val="150000"/>
              </a:lnSpc>
            </a:pPr>
            <a:endParaRPr lang="en-GB" sz="1400" b="1" dirty="0">
              <a:solidFill>
                <a:schemeClr val="accent2">
                  <a:lumMod val="50000"/>
                </a:schemeClr>
              </a:solidFill>
            </a:endParaRPr>
          </a:p>
          <a:p>
            <a:pPr>
              <a:lnSpc>
                <a:spcPct val="150000"/>
              </a:lnSpc>
            </a:pPr>
            <a:endParaRPr lang="en-GB" sz="1400" b="1" dirty="0">
              <a:solidFill>
                <a:schemeClr val="accent2">
                  <a:lumMod val="50000"/>
                </a:schemeClr>
              </a:solidFill>
            </a:endParaRPr>
          </a:p>
          <a:p>
            <a:pPr>
              <a:lnSpc>
                <a:spcPct val="150000"/>
              </a:lnSpc>
            </a:pPr>
            <a:endParaRPr lang="en-GB" sz="1400" b="1" dirty="0">
              <a:solidFill>
                <a:schemeClr val="accent2">
                  <a:lumMod val="50000"/>
                </a:schemeClr>
              </a:solidFill>
            </a:endParaRPr>
          </a:p>
          <a:p>
            <a:pPr>
              <a:lnSpc>
                <a:spcPct val="150000"/>
              </a:lnSpc>
            </a:pPr>
            <a:endParaRPr lang="en-GB" sz="1400" b="1" dirty="0">
              <a:solidFill>
                <a:schemeClr val="accent2">
                  <a:lumMod val="50000"/>
                </a:schemeClr>
              </a:solidFill>
            </a:endParaRPr>
          </a:p>
          <a:p>
            <a:pPr>
              <a:lnSpc>
                <a:spcPct val="150000"/>
              </a:lnSpc>
            </a:pPr>
            <a:r>
              <a:rPr lang="en-GB" sz="1400" b="1" dirty="0">
                <a:solidFill>
                  <a:schemeClr val="accent2">
                    <a:lumMod val="50000"/>
                  </a:schemeClr>
                </a:solidFill>
              </a:rPr>
              <a:t>Hint: The probability that it's raining on any given day in Seattle is 0.25.</a:t>
            </a:r>
          </a:p>
        </p:txBody>
      </p:sp>
      <p:sp>
        <p:nvSpPr>
          <p:cNvPr id="2" name="Rectangle 1">
            <a:extLst>
              <a:ext uri="{FF2B5EF4-FFF2-40B4-BE49-F238E27FC236}">
                <a16:creationId xmlns:a16="http://schemas.microsoft.com/office/drawing/2014/main" id="{1D0D25F0-6503-43F4-A761-0AB64E06F65F}"/>
              </a:ext>
            </a:extLst>
          </p:cNvPr>
          <p:cNvSpPr/>
          <p:nvPr/>
        </p:nvSpPr>
        <p:spPr>
          <a:xfrm>
            <a:off x="844111" y="2597371"/>
            <a:ext cx="10116497" cy="2126159"/>
          </a:xfrm>
          <a:prstGeom prst="rect">
            <a:avLst/>
          </a:prstGeom>
          <a:solidFill>
            <a:schemeClr val="bg1"/>
          </a:solidFill>
        </p:spPr>
        <p:txBody>
          <a:bodyPr wrap="square">
            <a:spAutoFit/>
          </a:bodyPr>
          <a:lstStyle/>
          <a:p>
            <a:pPr>
              <a:lnSpc>
                <a:spcPct val="150000"/>
              </a:lnSpc>
            </a:pPr>
            <a:r>
              <a:rPr lang="en-GB" dirty="0">
                <a:solidFill>
                  <a:schemeClr val="accent2">
                    <a:lumMod val="50000"/>
                  </a:schemeClr>
                </a:solidFill>
              </a:rPr>
              <a:t>“You're about to get on a plane to London. You want to know </a:t>
            </a:r>
            <a:r>
              <a:rPr lang="en-GB" b="1" dirty="0">
                <a:solidFill>
                  <a:schemeClr val="accent2">
                    <a:lumMod val="50000"/>
                  </a:schemeClr>
                </a:solidFill>
              </a:rPr>
              <a:t>if you should bring an umbrella</a:t>
            </a:r>
            <a:r>
              <a:rPr lang="en-GB" dirty="0">
                <a:solidFill>
                  <a:schemeClr val="accent2">
                    <a:lumMod val="50000"/>
                  </a:schemeClr>
                </a:solidFill>
              </a:rPr>
              <a:t>. You </a:t>
            </a:r>
            <a:r>
              <a:rPr lang="en-GB" b="1" dirty="0">
                <a:solidFill>
                  <a:schemeClr val="accent2">
                    <a:lumMod val="50000"/>
                  </a:schemeClr>
                </a:solidFill>
              </a:rPr>
              <a:t>call 3 random friends </a:t>
            </a:r>
            <a:r>
              <a:rPr lang="en-GB" dirty="0">
                <a:solidFill>
                  <a:schemeClr val="accent2">
                    <a:lumMod val="50000"/>
                  </a:schemeClr>
                </a:solidFill>
              </a:rPr>
              <a:t>of yours who live there and ask each independently if it's raining. Each of your friends has a </a:t>
            </a:r>
            <a:r>
              <a:rPr lang="en-GB" b="1" dirty="0">
                <a:solidFill>
                  <a:schemeClr val="accent2">
                    <a:lumMod val="50000"/>
                  </a:schemeClr>
                </a:solidFill>
              </a:rPr>
              <a:t>2/3 chance of telling you the truth </a:t>
            </a:r>
            <a:r>
              <a:rPr lang="en-GB" dirty="0">
                <a:solidFill>
                  <a:schemeClr val="accent2">
                    <a:lumMod val="50000"/>
                  </a:schemeClr>
                </a:solidFill>
              </a:rPr>
              <a:t>and a </a:t>
            </a:r>
            <a:r>
              <a:rPr lang="en-GB" b="1" dirty="0">
                <a:solidFill>
                  <a:schemeClr val="accent2">
                    <a:lumMod val="50000"/>
                  </a:schemeClr>
                </a:solidFill>
              </a:rPr>
              <a:t>1/3 chance of messing with you by lying</a:t>
            </a:r>
            <a:r>
              <a:rPr lang="en-GB" dirty="0">
                <a:solidFill>
                  <a:schemeClr val="accent2">
                    <a:lumMod val="50000"/>
                  </a:schemeClr>
                </a:solidFill>
              </a:rPr>
              <a:t>. </a:t>
            </a:r>
            <a:r>
              <a:rPr lang="en-GB" b="1" dirty="0">
                <a:solidFill>
                  <a:schemeClr val="accent2">
                    <a:lumMod val="50000"/>
                  </a:schemeClr>
                </a:solidFill>
              </a:rPr>
              <a:t>All 3 friends tell you that "Yes" it is raining</a:t>
            </a:r>
            <a:r>
              <a:rPr lang="en-GB" dirty="0">
                <a:solidFill>
                  <a:schemeClr val="accent2">
                    <a:lumMod val="50000"/>
                  </a:schemeClr>
                </a:solidFill>
              </a:rPr>
              <a:t>. What is the probability that it's actually raining in London?”</a:t>
            </a:r>
          </a:p>
        </p:txBody>
      </p:sp>
    </p:spTree>
    <p:extLst>
      <p:ext uri="{BB962C8B-B14F-4D97-AF65-F5344CB8AC3E}">
        <p14:creationId xmlns:p14="http://schemas.microsoft.com/office/powerpoint/2010/main" val="31641984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5" name="Text Placeholder 24">
            <a:extLst>
              <a:ext uri="{FF2B5EF4-FFF2-40B4-BE49-F238E27FC236}">
                <a16:creationId xmlns:a16="http://schemas.microsoft.com/office/drawing/2014/main" id="{BE394849-EE6D-4358-A824-BBF6E518EAEA}"/>
              </a:ext>
            </a:extLst>
          </p:cNvPr>
          <p:cNvSpPr>
            <a:spLocks noGrp="1"/>
          </p:cNvSpPr>
          <p:nvPr>
            <p:ph type="body" sz="quarter" idx="15"/>
          </p:nvPr>
        </p:nvSpPr>
        <p:spPr/>
        <p:txBody>
          <a:bodyPr/>
          <a:lstStyle/>
          <a:p>
            <a:r>
              <a:rPr lang="en-US" dirty="0"/>
              <a:t>00</a:t>
            </a:r>
          </a:p>
        </p:txBody>
      </p:sp>
      <p:sp>
        <p:nvSpPr>
          <p:cNvPr id="18" name="Title 17">
            <a:extLst>
              <a:ext uri="{FF2B5EF4-FFF2-40B4-BE49-F238E27FC236}">
                <a16:creationId xmlns:a16="http://schemas.microsoft.com/office/drawing/2014/main" id="{EA6B7DE5-BFCC-4EEF-9609-8AA1C7CAD3B0}"/>
              </a:ext>
            </a:extLst>
          </p:cNvPr>
          <p:cNvSpPr>
            <a:spLocks noGrp="1"/>
          </p:cNvSpPr>
          <p:nvPr>
            <p:ph type="title"/>
          </p:nvPr>
        </p:nvSpPr>
        <p:spPr>
          <a:xfrm>
            <a:off x="1028699" y="627062"/>
            <a:ext cx="10029825" cy="1340615"/>
          </a:xfrm>
        </p:spPr>
        <p:txBody>
          <a:bodyPr/>
          <a:lstStyle/>
          <a:p>
            <a:r>
              <a:rPr lang="en-US" dirty="0"/>
              <a:t>Introduction</a:t>
            </a:r>
          </a:p>
        </p:txBody>
      </p:sp>
      <p:sp>
        <p:nvSpPr>
          <p:cNvPr id="34" name="Date Placeholder 33">
            <a:extLst>
              <a:ext uri="{FF2B5EF4-FFF2-40B4-BE49-F238E27FC236}">
                <a16:creationId xmlns:a16="http://schemas.microsoft.com/office/drawing/2014/main" id="{D30A968E-AB03-4BB5-BF8E-EB31DFD33B17}"/>
              </a:ext>
            </a:extLst>
          </p:cNvPr>
          <p:cNvSpPr>
            <a:spLocks noGrp="1"/>
          </p:cNvSpPr>
          <p:nvPr>
            <p:ph type="dt" sz="half" idx="2"/>
          </p:nvPr>
        </p:nvSpPr>
        <p:spPr/>
        <p:txBody>
          <a:bodyPr/>
          <a:lstStyle/>
          <a:p>
            <a:fld id="{9FEF76E7-2EBE-4103-B764-AD23619BE076}" type="datetime1">
              <a:rPr lang="en-US" smtClean="0"/>
              <a:pPr/>
              <a:t>2/23/2021</a:t>
            </a:fld>
            <a:endParaRPr lang="en-US" dirty="0"/>
          </a:p>
        </p:txBody>
      </p:sp>
      <p:sp>
        <p:nvSpPr>
          <p:cNvPr id="35" name="Slide Number Placeholder 34">
            <a:extLst>
              <a:ext uri="{FF2B5EF4-FFF2-40B4-BE49-F238E27FC236}">
                <a16:creationId xmlns:a16="http://schemas.microsoft.com/office/drawing/2014/main" id="{5789CCB9-138D-4D90-8AFB-AC5C73612512}"/>
              </a:ext>
            </a:extLst>
          </p:cNvPr>
          <p:cNvSpPr>
            <a:spLocks noGrp="1"/>
          </p:cNvSpPr>
          <p:nvPr>
            <p:ph type="sldNum" sz="quarter" idx="4"/>
          </p:nvPr>
        </p:nvSpPr>
        <p:spPr/>
        <p:txBody>
          <a:bodyPr/>
          <a:lstStyle/>
          <a:p>
            <a:fld id="{294A09A9-5501-47C1-A89A-A340965A2BE2}" type="slidenum">
              <a:rPr lang="en-US" smtClean="0"/>
              <a:pPr/>
              <a:t>2</a:t>
            </a:fld>
            <a:endParaRPr lang="en-US" dirty="0"/>
          </a:p>
        </p:txBody>
      </p:sp>
      <p:sp>
        <p:nvSpPr>
          <p:cNvPr id="2" name="Rectangle 1">
            <a:extLst>
              <a:ext uri="{FF2B5EF4-FFF2-40B4-BE49-F238E27FC236}">
                <a16:creationId xmlns:a16="http://schemas.microsoft.com/office/drawing/2014/main" id="{7235C6AB-042E-4C74-82D8-9F968BD89493}"/>
              </a:ext>
            </a:extLst>
          </p:cNvPr>
          <p:cNvSpPr/>
          <p:nvPr/>
        </p:nvSpPr>
        <p:spPr>
          <a:xfrm>
            <a:off x="1028699" y="2076767"/>
            <a:ext cx="10029825" cy="2320507"/>
          </a:xfrm>
          <a:prstGeom prst="rect">
            <a:avLst/>
          </a:prstGeom>
        </p:spPr>
        <p:txBody>
          <a:bodyPr wrap="square">
            <a:spAutoFit/>
          </a:bodyPr>
          <a:lstStyle/>
          <a:p>
            <a:pPr>
              <a:lnSpc>
                <a:spcPct val="150000"/>
              </a:lnSpc>
            </a:pPr>
            <a:r>
              <a:rPr lang="en-GB" sz="1400" b="1" dirty="0">
                <a:solidFill>
                  <a:schemeClr val="accent1">
                    <a:lumMod val="10000"/>
                  </a:schemeClr>
                </a:solidFill>
              </a:rPr>
              <a:t>We need to define:</a:t>
            </a:r>
          </a:p>
          <a:p>
            <a:pPr>
              <a:lnSpc>
                <a:spcPct val="150000"/>
              </a:lnSpc>
            </a:pPr>
            <a:endParaRPr lang="en-GB" sz="1400" b="1" dirty="0">
              <a:solidFill>
                <a:schemeClr val="accent1">
                  <a:lumMod val="10000"/>
                </a:schemeClr>
              </a:solidFill>
            </a:endParaRPr>
          </a:p>
          <a:p>
            <a:pPr marL="285750" indent="-285750">
              <a:lnSpc>
                <a:spcPct val="150000"/>
              </a:lnSpc>
              <a:buFont typeface="Arial" panose="020B0604020202020204" pitchFamily="34" charset="0"/>
              <a:buChar char="•"/>
            </a:pPr>
            <a:r>
              <a:rPr lang="en-GB" sz="1400" b="1" dirty="0">
                <a:solidFill>
                  <a:schemeClr val="bg1">
                    <a:lumMod val="50000"/>
                  </a:schemeClr>
                </a:solidFill>
              </a:rPr>
              <a:t>Bayesian Statistics </a:t>
            </a:r>
          </a:p>
          <a:p>
            <a:pPr marL="285750" indent="-285750">
              <a:lnSpc>
                <a:spcPct val="150000"/>
              </a:lnSpc>
              <a:buFont typeface="Arial" panose="020B0604020202020204" pitchFamily="34" charset="0"/>
              <a:buChar char="•"/>
            </a:pPr>
            <a:r>
              <a:rPr lang="en-GB" sz="1400" b="1" dirty="0">
                <a:solidFill>
                  <a:schemeClr val="bg1">
                    <a:lumMod val="50000"/>
                  </a:schemeClr>
                </a:solidFill>
              </a:rPr>
              <a:t>Markov Chains</a:t>
            </a:r>
          </a:p>
          <a:p>
            <a:pPr marL="285750" indent="-285750">
              <a:lnSpc>
                <a:spcPct val="150000"/>
              </a:lnSpc>
              <a:buFont typeface="Arial" panose="020B0604020202020204" pitchFamily="34" charset="0"/>
              <a:buChar char="•"/>
            </a:pPr>
            <a:r>
              <a:rPr lang="en-GB" sz="1400" b="1" dirty="0">
                <a:solidFill>
                  <a:schemeClr val="bg1">
                    <a:lumMod val="50000"/>
                  </a:schemeClr>
                </a:solidFill>
              </a:rPr>
              <a:t>Monte Carlo methods</a:t>
            </a:r>
          </a:p>
          <a:p>
            <a:pPr marL="285750" indent="-285750">
              <a:lnSpc>
                <a:spcPct val="150000"/>
              </a:lnSpc>
              <a:buFont typeface="Arial" panose="020B0604020202020204" pitchFamily="34" charset="0"/>
              <a:buChar char="•"/>
            </a:pPr>
            <a:r>
              <a:rPr lang="en-GB" sz="1400" b="1" dirty="0">
                <a:solidFill>
                  <a:schemeClr val="bg1">
                    <a:lumMod val="50000"/>
                  </a:schemeClr>
                </a:solidFill>
              </a:rPr>
              <a:t>MCMC </a:t>
            </a:r>
          </a:p>
          <a:p>
            <a:pPr marL="285750" indent="-285750">
              <a:lnSpc>
                <a:spcPct val="150000"/>
              </a:lnSpc>
              <a:buFont typeface="Arial" panose="020B0604020202020204" pitchFamily="34" charset="0"/>
              <a:buChar char="•"/>
            </a:pPr>
            <a:r>
              <a:rPr lang="en-GB" sz="1400" b="1" dirty="0">
                <a:solidFill>
                  <a:schemeClr val="bg1">
                    <a:lumMod val="50000"/>
                  </a:schemeClr>
                </a:solidFill>
              </a:rPr>
              <a:t>Metropolis Hastings algorithm</a:t>
            </a:r>
            <a:endParaRPr lang="en-GB" sz="1400" dirty="0">
              <a:solidFill>
                <a:schemeClr val="bg1">
                  <a:lumMod val="50000"/>
                </a:schemeClr>
              </a:solidFill>
            </a:endParaRPr>
          </a:p>
        </p:txBody>
      </p:sp>
    </p:spTree>
    <p:extLst>
      <p:ext uri="{BB962C8B-B14F-4D97-AF65-F5344CB8AC3E}">
        <p14:creationId xmlns:p14="http://schemas.microsoft.com/office/powerpoint/2010/main" val="39998484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5" name="Text Placeholder 24">
            <a:extLst>
              <a:ext uri="{FF2B5EF4-FFF2-40B4-BE49-F238E27FC236}">
                <a16:creationId xmlns:a16="http://schemas.microsoft.com/office/drawing/2014/main" id="{BE394849-EE6D-4358-A824-BBF6E518EAEA}"/>
              </a:ext>
            </a:extLst>
          </p:cNvPr>
          <p:cNvSpPr>
            <a:spLocks noGrp="1"/>
          </p:cNvSpPr>
          <p:nvPr>
            <p:ph type="body" sz="quarter" idx="15"/>
          </p:nvPr>
        </p:nvSpPr>
        <p:spPr/>
        <p:txBody>
          <a:bodyPr/>
          <a:lstStyle/>
          <a:p>
            <a:r>
              <a:rPr lang="en-US" dirty="0"/>
              <a:t>01</a:t>
            </a:r>
          </a:p>
        </p:txBody>
      </p:sp>
      <p:sp>
        <p:nvSpPr>
          <p:cNvPr id="18" name="Title 17">
            <a:extLst>
              <a:ext uri="{FF2B5EF4-FFF2-40B4-BE49-F238E27FC236}">
                <a16:creationId xmlns:a16="http://schemas.microsoft.com/office/drawing/2014/main" id="{EA6B7DE5-BFCC-4EEF-9609-8AA1C7CAD3B0}"/>
              </a:ext>
            </a:extLst>
          </p:cNvPr>
          <p:cNvSpPr>
            <a:spLocks noGrp="1"/>
          </p:cNvSpPr>
          <p:nvPr>
            <p:ph type="title"/>
          </p:nvPr>
        </p:nvSpPr>
        <p:spPr>
          <a:xfrm>
            <a:off x="1028699" y="627062"/>
            <a:ext cx="10029825" cy="1340615"/>
          </a:xfrm>
        </p:spPr>
        <p:txBody>
          <a:bodyPr/>
          <a:lstStyle/>
          <a:p>
            <a:r>
              <a:rPr lang="en-US" dirty="0"/>
              <a:t>Introduction</a:t>
            </a:r>
          </a:p>
        </p:txBody>
      </p:sp>
      <p:sp>
        <p:nvSpPr>
          <p:cNvPr id="34" name="Date Placeholder 33">
            <a:extLst>
              <a:ext uri="{FF2B5EF4-FFF2-40B4-BE49-F238E27FC236}">
                <a16:creationId xmlns:a16="http://schemas.microsoft.com/office/drawing/2014/main" id="{D30A968E-AB03-4BB5-BF8E-EB31DFD33B17}"/>
              </a:ext>
            </a:extLst>
          </p:cNvPr>
          <p:cNvSpPr>
            <a:spLocks noGrp="1"/>
          </p:cNvSpPr>
          <p:nvPr>
            <p:ph type="dt" sz="half" idx="2"/>
          </p:nvPr>
        </p:nvSpPr>
        <p:spPr/>
        <p:txBody>
          <a:bodyPr/>
          <a:lstStyle/>
          <a:p>
            <a:fld id="{9FEF76E7-2EBE-4103-B764-AD23619BE076}" type="datetime1">
              <a:rPr lang="en-US" smtClean="0"/>
              <a:pPr/>
              <a:t>2/23/2021</a:t>
            </a:fld>
            <a:endParaRPr lang="en-US" dirty="0"/>
          </a:p>
        </p:txBody>
      </p:sp>
      <p:sp>
        <p:nvSpPr>
          <p:cNvPr id="35" name="Slide Number Placeholder 34">
            <a:extLst>
              <a:ext uri="{FF2B5EF4-FFF2-40B4-BE49-F238E27FC236}">
                <a16:creationId xmlns:a16="http://schemas.microsoft.com/office/drawing/2014/main" id="{5789CCB9-138D-4D90-8AFB-AC5C73612512}"/>
              </a:ext>
            </a:extLst>
          </p:cNvPr>
          <p:cNvSpPr>
            <a:spLocks noGrp="1"/>
          </p:cNvSpPr>
          <p:nvPr>
            <p:ph type="sldNum" sz="quarter" idx="4"/>
          </p:nvPr>
        </p:nvSpPr>
        <p:spPr/>
        <p:txBody>
          <a:bodyPr/>
          <a:lstStyle/>
          <a:p>
            <a:fld id="{294A09A9-5501-47C1-A89A-A340965A2BE2}" type="slidenum">
              <a:rPr lang="en-US" smtClean="0"/>
              <a:pPr/>
              <a:t>20</a:t>
            </a:fld>
            <a:endParaRPr lang="en-US" dirty="0"/>
          </a:p>
        </p:txBody>
      </p:sp>
      <p:sp>
        <p:nvSpPr>
          <p:cNvPr id="2" name="Rectangle 1">
            <a:extLst>
              <a:ext uri="{FF2B5EF4-FFF2-40B4-BE49-F238E27FC236}">
                <a16:creationId xmlns:a16="http://schemas.microsoft.com/office/drawing/2014/main" id="{7235C6AB-042E-4C74-82D8-9F968BD89493}"/>
              </a:ext>
            </a:extLst>
          </p:cNvPr>
          <p:cNvSpPr/>
          <p:nvPr/>
        </p:nvSpPr>
        <p:spPr>
          <a:xfrm>
            <a:off x="1028699" y="2076767"/>
            <a:ext cx="10029825" cy="2320507"/>
          </a:xfrm>
          <a:prstGeom prst="rect">
            <a:avLst/>
          </a:prstGeom>
        </p:spPr>
        <p:txBody>
          <a:bodyPr wrap="square">
            <a:spAutoFit/>
          </a:bodyPr>
          <a:lstStyle/>
          <a:p>
            <a:pPr>
              <a:lnSpc>
                <a:spcPct val="150000"/>
              </a:lnSpc>
            </a:pPr>
            <a:r>
              <a:rPr lang="en-GB" sz="1400" b="1" dirty="0">
                <a:solidFill>
                  <a:schemeClr val="accent1">
                    <a:lumMod val="10000"/>
                  </a:schemeClr>
                </a:solidFill>
              </a:rPr>
              <a:t>We need to define:</a:t>
            </a:r>
          </a:p>
          <a:p>
            <a:pPr>
              <a:lnSpc>
                <a:spcPct val="150000"/>
              </a:lnSpc>
            </a:pPr>
            <a:endParaRPr lang="en-GB" sz="1400" b="1" dirty="0">
              <a:solidFill>
                <a:schemeClr val="accent1">
                  <a:lumMod val="10000"/>
                </a:schemeClr>
              </a:solidFill>
            </a:endParaRPr>
          </a:p>
          <a:p>
            <a:pPr marL="285750" indent="-285750">
              <a:lnSpc>
                <a:spcPct val="150000"/>
              </a:lnSpc>
              <a:buFont typeface="Arial" panose="020B0604020202020204" pitchFamily="34" charset="0"/>
              <a:buChar char="•"/>
            </a:pPr>
            <a:r>
              <a:rPr lang="en-GB" sz="1400" b="1" dirty="0">
                <a:solidFill>
                  <a:schemeClr val="accent1">
                    <a:lumMod val="10000"/>
                  </a:schemeClr>
                </a:solidFill>
              </a:rPr>
              <a:t>Bayesian Statistics </a:t>
            </a:r>
          </a:p>
          <a:p>
            <a:pPr marL="285750" indent="-285750">
              <a:lnSpc>
                <a:spcPct val="150000"/>
              </a:lnSpc>
              <a:buFont typeface="Arial" panose="020B0604020202020204" pitchFamily="34" charset="0"/>
              <a:buChar char="•"/>
            </a:pPr>
            <a:r>
              <a:rPr lang="en-GB" sz="1400" b="1" dirty="0">
                <a:solidFill>
                  <a:schemeClr val="bg1">
                    <a:lumMod val="50000"/>
                  </a:schemeClr>
                </a:solidFill>
              </a:rPr>
              <a:t>Markov Chains</a:t>
            </a:r>
          </a:p>
          <a:p>
            <a:pPr marL="285750" indent="-285750">
              <a:lnSpc>
                <a:spcPct val="150000"/>
              </a:lnSpc>
              <a:buFont typeface="Arial" panose="020B0604020202020204" pitchFamily="34" charset="0"/>
              <a:buChar char="•"/>
            </a:pPr>
            <a:r>
              <a:rPr lang="en-GB" sz="1400" b="1" dirty="0">
                <a:solidFill>
                  <a:schemeClr val="bg1">
                    <a:lumMod val="50000"/>
                  </a:schemeClr>
                </a:solidFill>
              </a:rPr>
              <a:t>Markov Chain Monte Carlo methods</a:t>
            </a:r>
          </a:p>
          <a:p>
            <a:pPr marL="285750" indent="-285750">
              <a:lnSpc>
                <a:spcPct val="150000"/>
              </a:lnSpc>
              <a:buFont typeface="Arial" panose="020B0604020202020204" pitchFamily="34" charset="0"/>
              <a:buChar char="•"/>
            </a:pPr>
            <a:r>
              <a:rPr lang="en-GB" sz="1400" b="1" dirty="0">
                <a:solidFill>
                  <a:schemeClr val="bg1">
                    <a:lumMod val="50000"/>
                  </a:schemeClr>
                </a:solidFill>
              </a:rPr>
              <a:t>MCMC </a:t>
            </a:r>
          </a:p>
          <a:p>
            <a:pPr marL="285750" indent="-285750">
              <a:lnSpc>
                <a:spcPct val="150000"/>
              </a:lnSpc>
              <a:buFont typeface="Arial" panose="020B0604020202020204" pitchFamily="34" charset="0"/>
              <a:buChar char="•"/>
            </a:pPr>
            <a:r>
              <a:rPr lang="en-GB" sz="1400" b="1" dirty="0">
                <a:solidFill>
                  <a:schemeClr val="bg1">
                    <a:lumMod val="50000"/>
                  </a:schemeClr>
                </a:solidFill>
              </a:rPr>
              <a:t>Metropolis Hastings algorithm</a:t>
            </a:r>
            <a:endParaRPr lang="en-GB" sz="1400" dirty="0">
              <a:solidFill>
                <a:schemeClr val="bg1">
                  <a:lumMod val="50000"/>
                </a:schemeClr>
              </a:solidFill>
            </a:endParaRPr>
          </a:p>
        </p:txBody>
      </p:sp>
      <p:pic>
        <p:nvPicPr>
          <p:cNvPr id="4" name="Graphic 3" descr="Checkmark">
            <a:extLst>
              <a:ext uri="{FF2B5EF4-FFF2-40B4-BE49-F238E27FC236}">
                <a16:creationId xmlns:a16="http://schemas.microsoft.com/office/drawing/2014/main" id="{9876B50A-1A6F-4CF6-BA5B-93BE3855CBA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374136" y="2639574"/>
            <a:ext cx="435864" cy="435864"/>
          </a:xfrm>
          <a:prstGeom prst="rect">
            <a:avLst/>
          </a:prstGeom>
        </p:spPr>
      </p:pic>
    </p:spTree>
    <p:extLst>
      <p:ext uri="{BB962C8B-B14F-4D97-AF65-F5344CB8AC3E}">
        <p14:creationId xmlns:p14="http://schemas.microsoft.com/office/powerpoint/2010/main" val="28578391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5AF72D7-A50D-43D7-BB3E-63F786A23ABE}"/>
              </a:ext>
            </a:extLst>
          </p:cNvPr>
          <p:cNvSpPr>
            <a:spLocks noGrp="1"/>
          </p:cNvSpPr>
          <p:nvPr>
            <p:ph type="body" sz="quarter" idx="13"/>
          </p:nvPr>
        </p:nvSpPr>
        <p:spPr/>
        <p:txBody>
          <a:bodyPr/>
          <a:lstStyle/>
          <a:p>
            <a:r>
              <a:rPr lang="en-GB" dirty="0"/>
              <a:t>02</a:t>
            </a:r>
          </a:p>
        </p:txBody>
      </p:sp>
      <p:sp>
        <p:nvSpPr>
          <p:cNvPr id="3" name="Title 2">
            <a:extLst>
              <a:ext uri="{FF2B5EF4-FFF2-40B4-BE49-F238E27FC236}">
                <a16:creationId xmlns:a16="http://schemas.microsoft.com/office/drawing/2014/main" id="{774C9C99-8B8E-4F3D-ADE3-CCB75B86CC5C}"/>
              </a:ext>
            </a:extLst>
          </p:cNvPr>
          <p:cNvSpPr>
            <a:spLocks noGrp="1"/>
          </p:cNvSpPr>
          <p:nvPr>
            <p:ph type="title"/>
          </p:nvPr>
        </p:nvSpPr>
        <p:spPr>
          <a:xfrm>
            <a:off x="3189554" y="2882540"/>
            <a:ext cx="8789086" cy="655320"/>
          </a:xfrm>
        </p:spPr>
        <p:txBody>
          <a:bodyPr>
            <a:noAutofit/>
          </a:bodyPr>
          <a:lstStyle/>
          <a:p>
            <a:r>
              <a:rPr lang="en-GB" sz="3600" dirty="0"/>
              <a:t>Brief Introduction to Markov Chains</a:t>
            </a:r>
          </a:p>
        </p:txBody>
      </p:sp>
    </p:spTree>
    <p:extLst>
      <p:ext uri="{BB962C8B-B14F-4D97-AF65-F5344CB8AC3E}">
        <p14:creationId xmlns:p14="http://schemas.microsoft.com/office/powerpoint/2010/main" val="20840163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5" name="Text Placeholder 24">
            <a:extLst>
              <a:ext uri="{FF2B5EF4-FFF2-40B4-BE49-F238E27FC236}">
                <a16:creationId xmlns:a16="http://schemas.microsoft.com/office/drawing/2014/main" id="{BE394849-EE6D-4358-A824-BBF6E518EAEA}"/>
              </a:ext>
            </a:extLst>
          </p:cNvPr>
          <p:cNvSpPr>
            <a:spLocks noGrp="1"/>
          </p:cNvSpPr>
          <p:nvPr>
            <p:ph type="body" sz="quarter" idx="15"/>
          </p:nvPr>
        </p:nvSpPr>
        <p:spPr/>
        <p:txBody>
          <a:bodyPr/>
          <a:lstStyle/>
          <a:p>
            <a:r>
              <a:rPr lang="en-US" dirty="0"/>
              <a:t>02</a:t>
            </a:r>
          </a:p>
        </p:txBody>
      </p:sp>
      <p:sp>
        <p:nvSpPr>
          <p:cNvPr id="18" name="Title 17">
            <a:extLst>
              <a:ext uri="{FF2B5EF4-FFF2-40B4-BE49-F238E27FC236}">
                <a16:creationId xmlns:a16="http://schemas.microsoft.com/office/drawing/2014/main" id="{EA6B7DE5-BFCC-4EEF-9609-8AA1C7CAD3B0}"/>
              </a:ext>
            </a:extLst>
          </p:cNvPr>
          <p:cNvSpPr>
            <a:spLocks noGrp="1"/>
          </p:cNvSpPr>
          <p:nvPr>
            <p:ph type="title"/>
          </p:nvPr>
        </p:nvSpPr>
        <p:spPr>
          <a:xfrm>
            <a:off x="1028699" y="627062"/>
            <a:ext cx="10029825" cy="1340615"/>
          </a:xfrm>
        </p:spPr>
        <p:txBody>
          <a:bodyPr/>
          <a:lstStyle/>
          <a:p>
            <a:r>
              <a:rPr lang="en-US" dirty="0"/>
              <a:t>Markov Chain</a:t>
            </a:r>
          </a:p>
        </p:txBody>
      </p:sp>
      <p:sp>
        <p:nvSpPr>
          <p:cNvPr id="34" name="Date Placeholder 33">
            <a:extLst>
              <a:ext uri="{FF2B5EF4-FFF2-40B4-BE49-F238E27FC236}">
                <a16:creationId xmlns:a16="http://schemas.microsoft.com/office/drawing/2014/main" id="{D30A968E-AB03-4BB5-BF8E-EB31DFD33B17}"/>
              </a:ext>
            </a:extLst>
          </p:cNvPr>
          <p:cNvSpPr>
            <a:spLocks noGrp="1"/>
          </p:cNvSpPr>
          <p:nvPr>
            <p:ph type="dt" sz="half" idx="2"/>
          </p:nvPr>
        </p:nvSpPr>
        <p:spPr/>
        <p:txBody>
          <a:bodyPr/>
          <a:lstStyle/>
          <a:p>
            <a:fld id="{9FEF76E7-2EBE-4103-B764-AD23619BE076}" type="datetime1">
              <a:rPr lang="en-US" smtClean="0"/>
              <a:pPr/>
              <a:t>2/23/2021</a:t>
            </a:fld>
            <a:endParaRPr lang="en-US" dirty="0"/>
          </a:p>
        </p:txBody>
      </p:sp>
      <p:sp>
        <p:nvSpPr>
          <p:cNvPr id="35" name="Slide Number Placeholder 34">
            <a:extLst>
              <a:ext uri="{FF2B5EF4-FFF2-40B4-BE49-F238E27FC236}">
                <a16:creationId xmlns:a16="http://schemas.microsoft.com/office/drawing/2014/main" id="{5789CCB9-138D-4D90-8AFB-AC5C73612512}"/>
              </a:ext>
            </a:extLst>
          </p:cNvPr>
          <p:cNvSpPr>
            <a:spLocks noGrp="1"/>
          </p:cNvSpPr>
          <p:nvPr>
            <p:ph type="sldNum" sz="quarter" idx="4"/>
          </p:nvPr>
        </p:nvSpPr>
        <p:spPr/>
        <p:txBody>
          <a:bodyPr/>
          <a:lstStyle/>
          <a:p>
            <a:fld id="{294A09A9-5501-47C1-A89A-A340965A2BE2}" type="slidenum">
              <a:rPr lang="en-US" smtClean="0"/>
              <a:pPr/>
              <a:t>22</a:t>
            </a:fld>
            <a:endParaRPr lang="en-US" dirty="0"/>
          </a:p>
        </p:txBody>
      </p:sp>
      <p:sp>
        <p:nvSpPr>
          <p:cNvPr id="2" name="Rectangle 1">
            <a:extLst>
              <a:ext uri="{FF2B5EF4-FFF2-40B4-BE49-F238E27FC236}">
                <a16:creationId xmlns:a16="http://schemas.microsoft.com/office/drawing/2014/main" id="{7235C6AB-042E-4C74-82D8-9F968BD89493}"/>
              </a:ext>
            </a:extLst>
          </p:cNvPr>
          <p:cNvSpPr/>
          <p:nvPr/>
        </p:nvSpPr>
        <p:spPr>
          <a:xfrm>
            <a:off x="1028699" y="2076767"/>
            <a:ext cx="10029825" cy="3936334"/>
          </a:xfrm>
          <a:prstGeom prst="rect">
            <a:avLst/>
          </a:prstGeom>
        </p:spPr>
        <p:txBody>
          <a:bodyPr wrap="square">
            <a:spAutoFit/>
          </a:bodyPr>
          <a:lstStyle/>
          <a:p>
            <a:pPr marL="285750" indent="-285750">
              <a:lnSpc>
                <a:spcPct val="150000"/>
              </a:lnSpc>
              <a:buFont typeface="Arial" panose="020B0604020202020204" pitchFamily="34" charset="0"/>
              <a:buChar char="•"/>
            </a:pPr>
            <a:endParaRPr lang="en-GB" sz="1400" b="1" dirty="0">
              <a:solidFill>
                <a:schemeClr val="accent2">
                  <a:lumMod val="50000"/>
                </a:schemeClr>
              </a:solidFill>
            </a:endParaRPr>
          </a:p>
          <a:p>
            <a:pPr marL="285750" indent="-285750">
              <a:lnSpc>
                <a:spcPct val="150000"/>
              </a:lnSpc>
              <a:buFont typeface="Arial" panose="020B0604020202020204" pitchFamily="34" charset="0"/>
              <a:buChar char="•"/>
            </a:pPr>
            <a:r>
              <a:rPr lang="en-GB" sz="1400" b="1" dirty="0">
                <a:solidFill>
                  <a:schemeClr val="accent2">
                    <a:lumMod val="50000"/>
                  </a:schemeClr>
                </a:solidFill>
              </a:rPr>
              <a:t>Markov Chain</a:t>
            </a:r>
            <a:r>
              <a:rPr lang="en-GB" sz="1400" dirty="0">
                <a:solidFill>
                  <a:schemeClr val="accent2">
                    <a:lumMod val="50000"/>
                  </a:schemeClr>
                </a:solidFill>
              </a:rPr>
              <a:t> is essentially a fancy term for a </a:t>
            </a:r>
            <a:r>
              <a:rPr lang="en-GB" sz="1400" b="1" dirty="0">
                <a:solidFill>
                  <a:schemeClr val="accent2">
                    <a:lumMod val="50000"/>
                  </a:schemeClr>
                </a:solidFill>
              </a:rPr>
              <a:t>random walk on a graph</a:t>
            </a:r>
            <a:r>
              <a:rPr lang="en-GB" sz="1400" dirty="0">
                <a:solidFill>
                  <a:schemeClr val="accent2">
                    <a:lumMod val="50000"/>
                  </a:schemeClr>
                </a:solidFill>
              </a:rPr>
              <a:t>.</a:t>
            </a:r>
          </a:p>
          <a:p>
            <a:pPr marL="285750" indent="-285750">
              <a:lnSpc>
                <a:spcPct val="150000"/>
              </a:lnSpc>
              <a:buFont typeface="Arial" panose="020B0604020202020204" pitchFamily="34" charset="0"/>
              <a:buChar char="•"/>
            </a:pPr>
            <a:r>
              <a:rPr lang="en-GB" sz="1400" dirty="0">
                <a:solidFill>
                  <a:schemeClr val="accent2">
                    <a:lumMod val="50000"/>
                  </a:schemeClr>
                </a:solidFill>
              </a:rPr>
              <a:t>A Markov chain is a </a:t>
            </a:r>
            <a:r>
              <a:rPr lang="en-GB" sz="1400" b="1" dirty="0">
                <a:solidFill>
                  <a:schemeClr val="accent2">
                    <a:lumMod val="50000"/>
                  </a:schemeClr>
                </a:solidFill>
              </a:rPr>
              <a:t>discrete-time stochastic process </a:t>
            </a:r>
            <a:r>
              <a:rPr lang="en-GB" sz="1400" dirty="0">
                <a:solidFill>
                  <a:schemeClr val="accent2">
                    <a:lumMod val="50000"/>
                  </a:schemeClr>
                </a:solidFill>
              </a:rPr>
              <a:t>that progresses from </a:t>
            </a:r>
            <a:r>
              <a:rPr lang="en-GB" sz="1400" b="1" dirty="0">
                <a:solidFill>
                  <a:schemeClr val="accent2">
                    <a:lumMod val="50000"/>
                  </a:schemeClr>
                </a:solidFill>
              </a:rPr>
              <a:t>one state to another </a:t>
            </a:r>
            <a:r>
              <a:rPr lang="en-GB" sz="1400" dirty="0">
                <a:solidFill>
                  <a:schemeClr val="accent2">
                    <a:lumMod val="50000"/>
                  </a:schemeClr>
                </a:solidFill>
              </a:rPr>
              <a:t>with certain </a:t>
            </a:r>
            <a:r>
              <a:rPr lang="en-GB" sz="1400" b="1" dirty="0">
                <a:solidFill>
                  <a:schemeClr val="accent2">
                    <a:lumMod val="50000"/>
                  </a:schemeClr>
                </a:solidFill>
              </a:rPr>
              <a:t>probabilities</a:t>
            </a:r>
            <a:r>
              <a:rPr lang="en-GB" sz="1400" dirty="0">
                <a:solidFill>
                  <a:schemeClr val="accent2">
                    <a:lumMod val="50000"/>
                  </a:schemeClr>
                </a:solidFill>
              </a:rPr>
              <a:t> that can be </a:t>
            </a:r>
            <a:r>
              <a:rPr lang="en-GB" sz="1400" b="1" dirty="0">
                <a:solidFill>
                  <a:schemeClr val="accent2">
                    <a:lumMod val="50000"/>
                  </a:schemeClr>
                </a:solidFill>
              </a:rPr>
              <a:t>represented by a graph and state transition matrix P.</a:t>
            </a:r>
            <a:endParaRPr lang="en-GB" sz="1400" dirty="0">
              <a:solidFill>
                <a:schemeClr val="accent2">
                  <a:lumMod val="50000"/>
                </a:schemeClr>
              </a:solidFill>
            </a:endParaRPr>
          </a:p>
          <a:p>
            <a:pPr marL="285750" indent="-285750">
              <a:lnSpc>
                <a:spcPct val="150000"/>
              </a:lnSpc>
              <a:buFont typeface="Arial" panose="020B0604020202020204" pitchFamily="34" charset="0"/>
              <a:buChar char="•"/>
            </a:pPr>
            <a:endParaRPr lang="en-GB" sz="1400" dirty="0">
              <a:solidFill>
                <a:schemeClr val="accent2">
                  <a:lumMod val="50000"/>
                </a:schemeClr>
              </a:solidFill>
            </a:endParaRPr>
          </a:p>
          <a:p>
            <a:pPr marL="285750" indent="-285750">
              <a:lnSpc>
                <a:spcPct val="150000"/>
              </a:lnSpc>
              <a:buFont typeface="Arial" panose="020B0604020202020204" pitchFamily="34" charset="0"/>
              <a:buChar char="•"/>
            </a:pPr>
            <a:endParaRPr lang="en-GB" sz="1400" dirty="0">
              <a:solidFill>
                <a:schemeClr val="accent2">
                  <a:lumMod val="50000"/>
                </a:schemeClr>
              </a:solidFill>
            </a:endParaRPr>
          </a:p>
          <a:p>
            <a:pPr marL="285750" indent="-285750">
              <a:lnSpc>
                <a:spcPct val="150000"/>
              </a:lnSpc>
              <a:buFont typeface="Arial" panose="020B0604020202020204" pitchFamily="34" charset="0"/>
              <a:buChar char="•"/>
            </a:pPr>
            <a:endParaRPr lang="en-GB" sz="1400" dirty="0">
              <a:solidFill>
                <a:schemeClr val="accent2">
                  <a:lumMod val="50000"/>
                </a:schemeClr>
              </a:solidFill>
            </a:endParaRPr>
          </a:p>
          <a:p>
            <a:pPr marL="285750" indent="-285750">
              <a:lnSpc>
                <a:spcPct val="150000"/>
              </a:lnSpc>
              <a:buFont typeface="Arial" panose="020B0604020202020204" pitchFamily="34" charset="0"/>
              <a:buChar char="•"/>
            </a:pPr>
            <a:endParaRPr lang="en-GB" sz="1400" dirty="0">
              <a:solidFill>
                <a:schemeClr val="accent2">
                  <a:lumMod val="50000"/>
                </a:schemeClr>
              </a:solidFill>
            </a:endParaRPr>
          </a:p>
          <a:p>
            <a:pPr marL="285750" indent="-285750">
              <a:lnSpc>
                <a:spcPct val="150000"/>
              </a:lnSpc>
              <a:buFont typeface="Arial" panose="020B0604020202020204" pitchFamily="34" charset="0"/>
              <a:buChar char="•"/>
            </a:pPr>
            <a:endParaRPr lang="en-GB" sz="1400" dirty="0">
              <a:solidFill>
                <a:schemeClr val="accent2">
                  <a:lumMod val="50000"/>
                </a:schemeClr>
              </a:solidFill>
            </a:endParaRPr>
          </a:p>
          <a:p>
            <a:pPr marL="285750" indent="-285750">
              <a:lnSpc>
                <a:spcPct val="150000"/>
              </a:lnSpc>
              <a:buFont typeface="Arial" panose="020B0604020202020204" pitchFamily="34" charset="0"/>
              <a:buChar char="•"/>
            </a:pPr>
            <a:endParaRPr lang="en-GB" sz="1400" dirty="0">
              <a:solidFill>
                <a:schemeClr val="accent2">
                  <a:lumMod val="50000"/>
                </a:schemeClr>
              </a:solidFill>
            </a:endParaRPr>
          </a:p>
          <a:p>
            <a:pPr marL="285750" indent="-285750">
              <a:lnSpc>
                <a:spcPct val="150000"/>
              </a:lnSpc>
              <a:buFont typeface="Arial" panose="020B0604020202020204" pitchFamily="34" charset="0"/>
              <a:buChar char="•"/>
            </a:pPr>
            <a:r>
              <a:rPr lang="en-GB" sz="1400" dirty="0">
                <a:solidFill>
                  <a:schemeClr val="accent2">
                    <a:lumMod val="50000"/>
                  </a:schemeClr>
                </a:solidFill>
              </a:rPr>
              <a:t>Knowledge of the previous state is all that is necessary to determine the probability distribution of the current state.</a:t>
            </a:r>
          </a:p>
        </p:txBody>
      </p:sp>
      <p:sp>
        <p:nvSpPr>
          <p:cNvPr id="3" name="TextBox 2">
            <a:extLst>
              <a:ext uri="{FF2B5EF4-FFF2-40B4-BE49-F238E27FC236}">
                <a16:creationId xmlns:a16="http://schemas.microsoft.com/office/drawing/2014/main" id="{479230E6-0093-41F2-BD1E-F7DA8E413A43}"/>
              </a:ext>
            </a:extLst>
          </p:cNvPr>
          <p:cNvSpPr txBox="1"/>
          <p:nvPr/>
        </p:nvSpPr>
        <p:spPr>
          <a:xfrm>
            <a:off x="1028699" y="6561822"/>
            <a:ext cx="5755102" cy="215444"/>
          </a:xfrm>
          <a:prstGeom prst="rect">
            <a:avLst/>
          </a:prstGeom>
          <a:noFill/>
        </p:spPr>
        <p:txBody>
          <a:bodyPr wrap="none" rtlCol="0">
            <a:spAutoFit/>
          </a:bodyPr>
          <a:lstStyle/>
          <a:p>
            <a:r>
              <a:rPr lang="en-GB" sz="800" dirty="0"/>
              <a:t>Source: https://towardsdatascience.com/markov-chain-analysis-and-simulation-using-python-4507cee0b06e</a:t>
            </a:r>
          </a:p>
        </p:txBody>
      </p:sp>
      <p:pic>
        <p:nvPicPr>
          <p:cNvPr id="4" name="Picture 3">
            <a:extLst>
              <a:ext uri="{FF2B5EF4-FFF2-40B4-BE49-F238E27FC236}">
                <a16:creationId xmlns:a16="http://schemas.microsoft.com/office/drawing/2014/main" id="{2F270825-7703-4CD5-A1BA-3101823BB162}"/>
              </a:ext>
            </a:extLst>
          </p:cNvPr>
          <p:cNvPicPr>
            <a:picLocks noChangeAspect="1"/>
          </p:cNvPicPr>
          <p:nvPr/>
        </p:nvPicPr>
        <p:blipFill rotWithShape="1">
          <a:blip r:embed="rId3"/>
          <a:srcRect l="3900" t="49361" r="23594" b="31466"/>
          <a:stretch/>
        </p:blipFill>
        <p:spPr>
          <a:xfrm>
            <a:off x="1446276" y="3717614"/>
            <a:ext cx="8839962" cy="1314882"/>
          </a:xfrm>
          <a:prstGeom prst="rect">
            <a:avLst/>
          </a:prstGeom>
        </p:spPr>
      </p:pic>
      <p:pic>
        <p:nvPicPr>
          <p:cNvPr id="26626" name="Picture 2">
            <a:extLst>
              <a:ext uri="{FF2B5EF4-FFF2-40B4-BE49-F238E27FC236}">
                <a16:creationId xmlns:a16="http://schemas.microsoft.com/office/drawing/2014/main" id="{C3C72100-4337-45DD-8A6E-37956117F1C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87842" y="444914"/>
            <a:ext cx="3706833" cy="22920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15151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5" name="Text Placeholder 24">
            <a:extLst>
              <a:ext uri="{FF2B5EF4-FFF2-40B4-BE49-F238E27FC236}">
                <a16:creationId xmlns:a16="http://schemas.microsoft.com/office/drawing/2014/main" id="{BE394849-EE6D-4358-A824-BBF6E518EAEA}"/>
              </a:ext>
            </a:extLst>
          </p:cNvPr>
          <p:cNvSpPr>
            <a:spLocks noGrp="1"/>
          </p:cNvSpPr>
          <p:nvPr>
            <p:ph type="body" sz="quarter" idx="15"/>
          </p:nvPr>
        </p:nvSpPr>
        <p:spPr/>
        <p:txBody>
          <a:bodyPr/>
          <a:lstStyle/>
          <a:p>
            <a:r>
              <a:rPr lang="en-US" dirty="0"/>
              <a:t>02</a:t>
            </a:r>
          </a:p>
        </p:txBody>
      </p:sp>
      <p:sp>
        <p:nvSpPr>
          <p:cNvPr id="18" name="Title 17">
            <a:extLst>
              <a:ext uri="{FF2B5EF4-FFF2-40B4-BE49-F238E27FC236}">
                <a16:creationId xmlns:a16="http://schemas.microsoft.com/office/drawing/2014/main" id="{EA6B7DE5-BFCC-4EEF-9609-8AA1C7CAD3B0}"/>
              </a:ext>
            </a:extLst>
          </p:cNvPr>
          <p:cNvSpPr>
            <a:spLocks noGrp="1"/>
          </p:cNvSpPr>
          <p:nvPr>
            <p:ph type="title"/>
          </p:nvPr>
        </p:nvSpPr>
        <p:spPr>
          <a:xfrm>
            <a:off x="1028699" y="627062"/>
            <a:ext cx="10029825" cy="1340615"/>
          </a:xfrm>
        </p:spPr>
        <p:txBody>
          <a:bodyPr/>
          <a:lstStyle/>
          <a:p>
            <a:r>
              <a:rPr lang="en-US" dirty="0"/>
              <a:t>Markov Chain</a:t>
            </a:r>
          </a:p>
        </p:txBody>
      </p:sp>
      <p:sp>
        <p:nvSpPr>
          <p:cNvPr id="34" name="Date Placeholder 33">
            <a:extLst>
              <a:ext uri="{FF2B5EF4-FFF2-40B4-BE49-F238E27FC236}">
                <a16:creationId xmlns:a16="http://schemas.microsoft.com/office/drawing/2014/main" id="{D30A968E-AB03-4BB5-BF8E-EB31DFD33B17}"/>
              </a:ext>
            </a:extLst>
          </p:cNvPr>
          <p:cNvSpPr>
            <a:spLocks noGrp="1"/>
          </p:cNvSpPr>
          <p:nvPr>
            <p:ph type="dt" sz="half" idx="2"/>
          </p:nvPr>
        </p:nvSpPr>
        <p:spPr/>
        <p:txBody>
          <a:bodyPr/>
          <a:lstStyle/>
          <a:p>
            <a:fld id="{9FEF76E7-2EBE-4103-B764-AD23619BE076}" type="datetime1">
              <a:rPr lang="en-US" smtClean="0"/>
              <a:pPr/>
              <a:t>2/23/2021</a:t>
            </a:fld>
            <a:endParaRPr lang="en-US" dirty="0"/>
          </a:p>
        </p:txBody>
      </p:sp>
      <p:sp>
        <p:nvSpPr>
          <p:cNvPr id="35" name="Slide Number Placeholder 34">
            <a:extLst>
              <a:ext uri="{FF2B5EF4-FFF2-40B4-BE49-F238E27FC236}">
                <a16:creationId xmlns:a16="http://schemas.microsoft.com/office/drawing/2014/main" id="{5789CCB9-138D-4D90-8AFB-AC5C73612512}"/>
              </a:ext>
            </a:extLst>
          </p:cNvPr>
          <p:cNvSpPr>
            <a:spLocks noGrp="1"/>
          </p:cNvSpPr>
          <p:nvPr>
            <p:ph type="sldNum" sz="quarter" idx="4"/>
          </p:nvPr>
        </p:nvSpPr>
        <p:spPr/>
        <p:txBody>
          <a:bodyPr/>
          <a:lstStyle/>
          <a:p>
            <a:fld id="{294A09A9-5501-47C1-A89A-A340965A2BE2}" type="slidenum">
              <a:rPr lang="en-US" smtClean="0"/>
              <a:pPr/>
              <a:t>23</a:t>
            </a:fld>
            <a:endParaRPr lang="en-US" dirty="0"/>
          </a:p>
        </p:txBody>
      </p:sp>
      <p:sp>
        <p:nvSpPr>
          <p:cNvPr id="2" name="Rectangle 1">
            <a:extLst>
              <a:ext uri="{FF2B5EF4-FFF2-40B4-BE49-F238E27FC236}">
                <a16:creationId xmlns:a16="http://schemas.microsoft.com/office/drawing/2014/main" id="{7235C6AB-042E-4C74-82D8-9F968BD89493}"/>
              </a:ext>
            </a:extLst>
          </p:cNvPr>
          <p:cNvSpPr/>
          <p:nvPr/>
        </p:nvSpPr>
        <p:spPr>
          <a:xfrm>
            <a:off x="1028699" y="2076767"/>
            <a:ext cx="10029825" cy="381515"/>
          </a:xfrm>
          <a:prstGeom prst="rect">
            <a:avLst/>
          </a:prstGeom>
        </p:spPr>
        <p:txBody>
          <a:bodyPr wrap="square">
            <a:spAutoFit/>
          </a:bodyPr>
          <a:lstStyle/>
          <a:p>
            <a:pPr marL="285750" indent="-285750">
              <a:lnSpc>
                <a:spcPct val="150000"/>
              </a:lnSpc>
              <a:buFont typeface="Arial" panose="020B0604020202020204" pitchFamily="34" charset="0"/>
              <a:buChar char="•"/>
            </a:pPr>
            <a:endParaRPr lang="en-GB" sz="1400" dirty="0">
              <a:solidFill>
                <a:schemeClr val="accent2">
                  <a:lumMod val="50000"/>
                </a:schemeClr>
              </a:solidFill>
            </a:endParaRPr>
          </a:p>
        </p:txBody>
      </p:sp>
      <p:sp>
        <p:nvSpPr>
          <p:cNvPr id="4" name="TextBox 3">
            <a:extLst>
              <a:ext uri="{FF2B5EF4-FFF2-40B4-BE49-F238E27FC236}">
                <a16:creationId xmlns:a16="http://schemas.microsoft.com/office/drawing/2014/main" id="{2F4F826E-7E4F-4B6F-A99D-69B32F0B2BBE}"/>
              </a:ext>
            </a:extLst>
          </p:cNvPr>
          <p:cNvSpPr txBox="1"/>
          <p:nvPr/>
        </p:nvSpPr>
        <p:spPr>
          <a:xfrm>
            <a:off x="1028699" y="2071830"/>
            <a:ext cx="10029825" cy="4462760"/>
          </a:xfrm>
          <a:prstGeom prst="rect">
            <a:avLst/>
          </a:prstGeom>
          <a:noFill/>
        </p:spPr>
        <p:txBody>
          <a:bodyPr wrap="square" rtlCol="0">
            <a:spAutoFit/>
          </a:bodyPr>
          <a:lstStyle/>
          <a:p>
            <a:r>
              <a:rPr lang="en-GB" altLang="en-US" b="1" dirty="0">
                <a:solidFill>
                  <a:schemeClr val="accent2">
                    <a:lumMod val="50000"/>
                  </a:schemeClr>
                </a:solidFill>
              </a:rPr>
              <a:t>Conditions for existence of a unique stationary distribution:</a:t>
            </a:r>
          </a:p>
          <a:p>
            <a:r>
              <a:rPr lang="en-GB" altLang="en-US" sz="1400" i="1" dirty="0">
                <a:solidFill>
                  <a:schemeClr val="accent2">
                    <a:lumMod val="50000"/>
                  </a:schemeClr>
                </a:solidFill>
              </a:rPr>
              <a:t>(In order for the Metropolis-Hastings algorithm to work, we need the following to be true for the Markov Chain)</a:t>
            </a:r>
          </a:p>
          <a:p>
            <a:endParaRPr lang="en-GB" b="1" dirty="0">
              <a:solidFill>
                <a:schemeClr val="accent2">
                  <a:lumMod val="50000"/>
                </a:schemeClr>
              </a:solidFill>
            </a:endParaRPr>
          </a:p>
          <a:p>
            <a:pPr marL="285750" indent="-285750">
              <a:buFont typeface="Arial" panose="020B0604020202020204" pitchFamily="34" charset="0"/>
              <a:buChar char="•"/>
            </a:pPr>
            <a:r>
              <a:rPr lang="en-GB" b="1" dirty="0">
                <a:solidFill>
                  <a:schemeClr val="accent2">
                    <a:lumMod val="50000"/>
                  </a:schemeClr>
                </a:solidFill>
              </a:rPr>
              <a:t>Irreducible Markov Chain</a:t>
            </a:r>
          </a:p>
          <a:p>
            <a:pPr marL="742950" lvl="1" indent="-285750">
              <a:buFont typeface="Arial" panose="020B0604020202020204" pitchFamily="34" charset="0"/>
              <a:buChar char="•"/>
            </a:pPr>
            <a:r>
              <a:rPr lang="en-GB" dirty="0">
                <a:solidFill>
                  <a:schemeClr val="accent2">
                    <a:lumMod val="50000"/>
                  </a:schemeClr>
                </a:solidFill>
              </a:rPr>
              <a:t>The transition graph is connected (</a:t>
            </a:r>
            <a:r>
              <a:rPr lang="en-GB" b="1" dirty="0">
                <a:solidFill>
                  <a:schemeClr val="accent2">
                    <a:lumMod val="50000"/>
                  </a:schemeClr>
                </a:solidFill>
              </a:rPr>
              <a:t>any state can be reached</a:t>
            </a:r>
            <a:r>
              <a:rPr lang="en-GB" dirty="0">
                <a:solidFill>
                  <a:schemeClr val="accent2">
                    <a:lumMod val="50000"/>
                  </a:schemeClr>
                </a:solidFill>
              </a:rPr>
              <a:t>).</a:t>
            </a:r>
          </a:p>
          <a:p>
            <a:pPr marL="742950" lvl="1" indent="-285750">
              <a:buFont typeface="Arial" panose="020B0604020202020204" pitchFamily="34" charset="0"/>
              <a:buChar char="•"/>
            </a:pPr>
            <a:endParaRPr lang="en-GB" dirty="0">
              <a:solidFill>
                <a:schemeClr val="accent2">
                  <a:lumMod val="50000"/>
                </a:schemeClr>
              </a:solidFill>
            </a:endParaRPr>
          </a:p>
          <a:p>
            <a:pPr marL="285750" indent="-285750">
              <a:buFont typeface="Arial" panose="020B0604020202020204" pitchFamily="34" charset="0"/>
              <a:buChar char="•"/>
            </a:pPr>
            <a:r>
              <a:rPr lang="en-GB" b="1" dirty="0">
                <a:solidFill>
                  <a:schemeClr val="accent2">
                    <a:lumMod val="50000"/>
                  </a:schemeClr>
                </a:solidFill>
              </a:rPr>
              <a:t>Aperiodic Markov Chain</a:t>
            </a:r>
          </a:p>
          <a:p>
            <a:pPr marL="742950" lvl="1" indent="-285750">
              <a:buFont typeface="Arial" panose="020B0604020202020204" pitchFamily="34" charset="0"/>
              <a:buChar char="•"/>
            </a:pPr>
            <a:r>
              <a:rPr lang="en-GB" dirty="0">
                <a:solidFill>
                  <a:schemeClr val="accent2">
                    <a:lumMod val="50000"/>
                  </a:schemeClr>
                </a:solidFill>
              </a:rPr>
              <a:t>State trajectories drawn from the transition </a:t>
            </a:r>
            <a:r>
              <a:rPr lang="en-GB" b="1" dirty="0">
                <a:solidFill>
                  <a:schemeClr val="accent2">
                    <a:lumMod val="50000"/>
                  </a:schemeClr>
                </a:solidFill>
              </a:rPr>
              <a:t>don’t get trapped into cycles.</a:t>
            </a:r>
          </a:p>
          <a:p>
            <a:pPr marL="742950" lvl="1" indent="-285750">
              <a:buFont typeface="Arial" panose="020B0604020202020204" pitchFamily="34" charset="0"/>
              <a:buChar char="•"/>
            </a:pPr>
            <a:endParaRPr lang="en-GB" b="1" dirty="0">
              <a:solidFill>
                <a:schemeClr val="accent2">
                  <a:lumMod val="50000"/>
                </a:schemeClr>
              </a:solidFill>
            </a:endParaRPr>
          </a:p>
          <a:p>
            <a:pPr marL="285750" indent="-285750">
              <a:buFont typeface="Arial" panose="020B0604020202020204" pitchFamily="34" charset="0"/>
              <a:buChar char="•"/>
            </a:pPr>
            <a:r>
              <a:rPr lang="en-GB" b="1" dirty="0">
                <a:solidFill>
                  <a:schemeClr val="accent2">
                    <a:lumMod val="50000"/>
                  </a:schemeClr>
                </a:solidFill>
              </a:rPr>
              <a:t>Not transient</a:t>
            </a:r>
          </a:p>
          <a:p>
            <a:pPr marL="742950" lvl="1" indent="-285750">
              <a:buFont typeface="Arial" panose="020B0604020202020204" pitchFamily="34" charset="0"/>
              <a:buChar char="•"/>
            </a:pPr>
            <a:endParaRPr lang="en-GB" b="1" dirty="0">
              <a:solidFill>
                <a:schemeClr val="accent2">
                  <a:lumMod val="50000"/>
                </a:schemeClr>
              </a:solidFill>
            </a:endParaRPr>
          </a:p>
          <a:p>
            <a:pPr marL="742950" lvl="1" indent="-285750">
              <a:buFont typeface="Arial" panose="020B0604020202020204" pitchFamily="34" charset="0"/>
              <a:buChar char="•"/>
            </a:pPr>
            <a:endParaRPr lang="en-GB" b="1" dirty="0">
              <a:solidFill>
                <a:schemeClr val="accent2">
                  <a:lumMod val="50000"/>
                </a:schemeClr>
              </a:solidFill>
            </a:endParaRPr>
          </a:p>
          <a:p>
            <a:pPr marL="742950" lvl="1" indent="-285750">
              <a:buFont typeface="Arial" panose="020B0604020202020204" pitchFamily="34" charset="0"/>
              <a:buChar char="•"/>
            </a:pPr>
            <a:endParaRPr lang="en-GB" b="1" dirty="0">
              <a:solidFill>
                <a:schemeClr val="accent2">
                  <a:lumMod val="50000"/>
                </a:schemeClr>
              </a:solidFill>
            </a:endParaRPr>
          </a:p>
          <a:p>
            <a:pPr marL="742950" lvl="1" indent="-285750">
              <a:buFont typeface="Arial" panose="020B0604020202020204" pitchFamily="34" charset="0"/>
              <a:buChar char="•"/>
            </a:pPr>
            <a:endParaRPr lang="en-GB" dirty="0">
              <a:solidFill>
                <a:schemeClr val="accent2">
                  <a:lumMod val="50000"/>
                </a:schemeClr>
              </a:solidFill>
            </a:endParaRPr>
          </a:p>
          <a:p>
            <a:r>
              <a:rPr lang="en-GB" b="1" dirty="0">
                <a:solidFill>
                  <a:schemeClr val="accent2">
                    <a:lumMod val="50000"/>
                  </a:schemeClr>
                </a:solidFill>
              </a:rPr>
              <a:t>MCMC samplers </a:t>
            </a:r>
            <a:r>
              <a:rPr lang="en-GB" dirty="0">
                <a:solidFill>
                  <a:schemeClr val="accent2">
                    <a:lumMod val="50000"/>
                  </a:schemeClr>
                </a:solidFill>
              </a:rPr>
              <a:t>are </a:t>
            </a:r>
            <a:r>
              <a:rPr lang="en-GB" b="1" dirty="0">
                <a:solidFill>
                  <a:schemeClr val="accent2">
                    <a:lumMod val="50000"/>
                  </a:schemeClr>
                </a:solidFill>
              </a:rPr>
              <a:t>irreducible</a:t>
            </a:r>
            <a:r>
              <a:rPr lang="en-GB" dirty="0">
                <a:solidFill>
                  <a:schemeClr val="accent2">
                    <a:lumMod val="50000"/>
                  </a:schemeClr>
                </a:solidFill>
              </a:rPr>
              <a:t> and </a:t>
            </a:r>
            <a:r>
              <a:rPr lang="en-GB" b="1" dirty="0">
                <a:solidFill>
                  <a:schemeClr val="accent2">
                    <a:lumMod val="50000"/>
                  </a:schemeClr>
                </a:solidFill>
              </a:rPr>
              <a:t>aperiodic MCs </a:t>
            </a:r>
            <a:r>
              <a:rPr lang="en-GB" dirty="0">
                <a:solidFill>
                  <a:schemeClr val="accent2">
                    <a:lumMod val="50000"/>
                  </a:schemeClr>
                </a:solidFill>
              </a:rPr>
              <a:t>that converge to the target distribution.</a:t>
            </a:r>
          </a:p>
        </p:txBody>
      </p:sp>
      <p:sp>
        <p:nvSpPr>
          <p:cNvPr id="5" name="TextBox 4">
            <a:extLst>
              <a:ext uri="{FF2B5EF4-FFF2-40B4-BE49-F238E27FC236}">
                <a16:creationId xmlns:a16="http://schemas.microsoft.com/office/drawing/2014/main" id="{15C3B092-60A4-4828-93D2-25AF5C13E986}"/>
              </a:ext>
            </a:extLst>
          </p:cNvPr>
          <p:cNvSpPr txBox="1"/>
          <p:nvPr/>
        </p:nvSpPr>
        <p:spPr>
          <a:xfrm flipH="1">
            <a:off x="1028699" y="6556764"/>
            <a:ext cx="5710429" cy="215444"/>
          </a:xfrm>
          <a:prstGeom prst="rect">
            <a:avLst/>
          </a:prstGeom>
          <a:noFill/>
        </p:spPr>
        <p:txBody>
          <a:bodyPr wrap="square" rtlCol="0">
            <a:spAutoFit/>
          </a:bodyPr>
          <a:lstStyle/>
          <a:p>
            <a:r>
              <a:rPr lang="en-GB" sz="800" dirty="0"/>
              <a:t>Source: https://www.cs.cmu.edu/~epxing/Class/10708-15/notes/10708_scribe_lecture17.pdf</a:t>
            </a:r>
          </a:p>
        </p:txBody>
      </p:sp>
    </p:spTree>
    <p:extLst>
      <p:ext uri="{BB962C8B-B14F-4D97-AF65-F5344CB8AC3E}">
        <p14:creationId xmlns:p14="http://schemas.microsoft.com/office/powerpoint/2010/main" val="11361215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5" name="Text Placeholder 24">
            <a:extLst>
              <a:ext uri="{FF2B5EF4-FFF2-40B4-BE49-F238E27FC236}">
                <a16:creationId xmlns:a16="http://schemas.microsoft.com/office/drawing/2014/main" id="{BE394849-EE6D-4358-A824-BBF6E518EAEA}"/>
              </a:ext>
            </a:extLst>
          </p:cNvPr>
          <p:cNvSpPr>
            <a:spLocks noGrp="1"/>
          </p:cNvSpPr>
          <p:nvPr>
            <p:ph type="body" sz="quarter" idx="15"/>
          </p:nvPr>
        </p:nvSpPr>
        <p:spPr/>
        <p:txBody>
          <a:bodyPr/>
          <a:lstStyle/>
          <a:p>
            <a:r>
              <a:rPr lang="en-US" dirty="0"/>
              <a:t>02</a:t>
            </a:r>
          </a:p>
        </p:txBody>
      </p:sp>
      <p:sp>
        <p:nvSpPr>
          <p:cNvPr id="18" name="Title 17">
            <a:extLst>
              <a:ext uri="{FF2B5EF4-FFF2-40B4-BE49-F238E27FC236}">
                <a16:creationId xmlns:a16="http://schemas.microsoft.com/office/drawing/2014/main" id="{EA6B7DE5-BFCC-4EEF-9609-8AA1C7CAD3B0}"/>
              </a:ext>
            </a:extLst>
          </p:cNvPr>
          <p:cNvSpPr>
            <a:spLocks noGrp="1"/>
          </p:cNvSpPr>
          <p:nvPr>
            <p:ph type="title"/>
          </p:nvPr>
        </p:nvSpPr>
        <p:spPr>
          <a:xfrm>
            <a:off x="1028699" y="627062"/>
            <a:ext cx="10029825" cy="1340615"/>
          </a:xfrm>
        </p:spPr>
        <p:txBody>
          <a:bodyPr/>
          <a:lstStyle/>
          <a:p>
            <a:r>
              <a:rPr lang="en-US" dirty="0"/>
              <a:t>Markov Chain</a:t>
            </a:r>
          </a:p>
        </p:txBody>
      </p:sp>
      <p:sp>
        <p:nvSpPr>
          <p:cNvPr id="34" name="Date Placeholder 33">
            <a:extLst>
              <a:ext uri="{FF2B5EF4-FFF2-40B4-BE49-F238E27FC236}">
                <a16:creationId xmlns:a16="http://schemas.microsoft.com/office/drawing/2014/main" id="{D30A968E-AB03-4BB5-BF8E-EB31DFD33B17}"/>
              </a:ext>
            </a:extLst>
          </p:cNvPr>
          <p:cNvSpPr>
            <a:spLocks noGrp="1"/>
          </p:cNvSpPr>
          <p:nvPr>
            <p:ph type="dt" sz="half" idx="2"/>
          </p:nvPr>
        </p:nvSpPr>
        <p:spPr/>
        <p:txBody>
          <a:bodyPr/>
          <a:lstStyle/>
          <a:p>
            <a:fld id="{9FEF76E7-2EBE-4103-B764-AD23619BE076}" type="datetime1">
              <a:rPr lang="en-US" smtClean="0"/>
              <a:pPr/>
              <a:t>2/23/2021</a:t>
            </a:fld>
            <a:endParaRPr lang="en-US" dirty="0"/>
          </a:p>
        </p:txBody>
      </p:sp>
      <p:sp>
        <p:nvSpPr>
          <p:cNvPr id="35" name="Slide Number Placeholder 34">
            <a:extLst>
              <a:ext uri="{FF2B5EF4-FFF2-40B4-BE49-F238E27FC236}">
                <a16:creationId xmlns:a16="http://schemas.microsoft.com/office/drawing/2014/main" id="{5789CCB9-138D-4D90-8AFB-AC5C73612512}"/>
              </a:ext>
            </a:extLst>
          </p:cNvPr>
          <p:cNvSpPr>
            <a:spLocks noGrp="1"/>
          </p:cNvSpPr>
          <p:nvPr>
            <p:ph type="sldNum" sz="quarter" idx="4"/>
          </p:nvPr>
        </p:nvSpPr>
        <p:spPr/>
        <p:txBody>
          <a:bodyPr/>
          <a:lstStyle/>
          <a:p>
            <a:fld id="{294A09A9-5501-47C1-A89A-A340965A2BE2}" type="slidenum">
              <a:rPr lang="en-US" smtClean="0"/>
              <a:pPr/>
              <a:t>24</a:t>
            </a:fld>
            <a:endParaRPr lang="en-US" dirty="0"/>
          </a:p>
        </p:txBody>
      </p:sp>
      <p:sp>
        <p:nvSpPr>
          <p:cNvPr id="2" name="Rectangle 1">
            <a:extLst>
              <a:ext uri="{FF2B5EF4-FFF2-40B4-BE49-F238E27FC236}">
                <a16:creationId xmlns:a16="http://schemas.microsoft.com/office/drawing/2014/main" id="{7235C6AB-042E-4C74-82D8-9F968BD89493}"/>
              </a:ext>
            </a:extLst>
          </p:cNvPr>
          <p:cNvSpPr/>
          <p:nvPr/>
        </p:nvSpPr>
        <p:spPr>
          <a:xfrm>
            <a:off x="1028699" y="2076767"/>
            <a:ext cx="10029825" cy="381515"/>
          </a:xfrm>
          <a:prstGeom prst="rect">
            <a:avLst/>
          </a:prstGeom>
        </p:spPr>
        <p:txBody>
          <a:bodyPr wrap="square">
            <a:spAutoFit/>
          </a:bodyPr>
          <a:lstStyle/>
          <a:p>
            <a:pPr marL="285750" indent="-285750">
              <a:lnSpc>
                <a:spcPct val="150000"/>
              </a:lnSpc>
              <a:buFont typeface="Arial" panose="020B0604020202020204" pitchFamily="34" charset="0"/>
              <a:buChar char="•"/>
            </a:pPr>
            <a:endParaRPr lang="en-GB" sz="1400" dirty="0">
              <a:solidFill>
                <a:schemeClr val="accent2">
                  <a:lumMod val="50000"/>
                </a:schemeClr>
              </a:solidFill>
            </a:endParaRPr>
          </a:p>
        </p:txBody>
      </p:sp>
      <p:sp>
        <p:nvSpPr>
          <p:cNvPr id="4" name="TextBox 3">
            <a:extLst>
              <a:ext uri="{FF2B5EF4-FFF2-40B4-BE49-F238E27FC236}">
                <a16:creationId xmlns:a16="http://schemas.microsoft.com/office/drawing/2014/main" id="{2F4F826E-7E4F-4B6F-A99D-69B32F0B2BBE}"/>
              </a:ext>
            </a:extLst>
          </p:cNvPr>
          <p:cNvSpPr txBox="1"/>
          <p:nvPr/>
        </p:nvSpPr>
        <p:spPr>
          <a:xfrm>
            <a:off x="1028699" y="2071830"/>
            <a:ext cx="10029825" cy="646331"/>
          </a:xfrm>
          <a:prstGeom prst="rect">
            <a:avLst/>
          </a:prstGeom>
          <a:noFill/>
        </p:spPr>
        <p:txBody>
          <a:bodyPr wrap="square" rtlCol="0">
            <a:spAutoFit/>
          </a:bodyPr>
          <a:lstStyle/>
          <a:p>
            <a:endParaRPr lang="en-GB" dirty="0">
              <a:solidFill>
                <a:schemeClr val="accent2">
                  <a:lumMod val="50000"/>
                </a:schemeClr>
              </a:solidFill>
            </a:endParaRPr>
          </a:p>
          <a:p>
            <a:endParaRPr lang="en-GB" dirty="0">
              <a:solidFill>
                <a:schemeClr val="accent2">
                  <a:lumMod val="50000"/>
                </a:schemeClr>
              </a:solidFill>
            </a:endParaRPr>
          </a:p>
        </p:txBody>
      </p:sp>
      <p:pic>
        <p:nvPicPr>
          <p:cNvPr id="4098" name="Picture 2" descr="CS433 Modeling and Simulation Lecture 06 – Part 03 Discrete Markov Chains  Dr. Anis Koubâa 12 Apr 2009 Al-Imam Mohammad Ibn Saud University. - ppt  download">
            <a:extLst>
              <a:ext uri="{FF2B5EF4-FFF2-40B4-BE49-F238E27FC236}">
                <a16:creationId xmlns:a16="http://schemas.microsoft.com/office/drawing/2014/main" id="{CDD6538E-4FFD-48F8-9614-CAEDD58FCBD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4933"/>
          <a:stretch/>
        </p:blipFill>
        <p:spPr bwMode="auto">
          <a:xfrm>
            <a:off x="2207021" y="1676377"/>
            <a:ext cx="7673179" cy="43200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87246647-1152-43B5-B411-5D9A248AF104}"/>
              </a:ext>
            </a:extLst>
          </p:cNvPr>
          <p:cNvSpPr/>
          <p:nvPr/>
        </p:nvSpPr>
        <p:spPr>
          <a:xfrm>
            <a:off x="1899683" y="6100530"/>
            <a:ext cx="8392633" cy="369332"/>
          </a:xfrm>
          <a:prstGeom prst="rect">
            <a:avLst/>
          </a:prstGeom>
        </p:spPr>
        <p:txBody>
          <a:bodyPr wrap="square">
            <a:spAutoFit/>
          </a:bodyPr>
          <a:lstStyle/>
          <a:p>
            <a:pPr lvl="1"/>
            <a:r>
              <a:rPr lang="en-GB" dirty="0">
                <a:solidFill>
                  <a:schemeClr val="accent2">
                    <a:lumMod val="50000"/>
                  </a:schemeClr>
                </a:solidFill>
              </a:rPr>
              <a:t>The transition graph is connected (</a:t>
            </a:r>
            <a:r>
              <a:rPr lang="en-GB" b="1" dirty="0">
                <a:solidFill>
                  <a:schemeClr val="accent2">
                    <a:lumMod val="50000"/>
                  </a:schemeClr>
                </a:solidFill>
              </a:rPr>
              <a:t>any state can be reached</a:t>
            </a:r>
            <a:r>
              <a:rPr lang="en-GB" dirty="0">
                <a:solidFill>
                  <a:schemeClr val="accent2">
                    <a:lumMod val="50000"/>
                  </a:schemeClr>
                </a:solidFill>
              </a:rPr>
              <a:t>).</a:t>
            </a:r>
          </a:p>
        </p:txBody>
      </p:sp>
    </p:spTree>
    <p:extLst>
      <p:ext uri="{BB962C8B-B14F-4D97-AF65-F5344CB8AC3E}">
        <p14:creationId xmlns:p14="http://schemas.microsoft.com/office/powerpoint/2010/main" val="15807277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5" name="Text Placeholder 24">
            <a:extLst>
              <a:ext uri="{FF2B5EF4-FFF2-40B4-BE49-F238E27FC236}">
                <a16:creationId xmlns:a16="http://schemas.microsoft.com/office/drawing/2014/main" id="{BE394849-EE6D-4358-A824-BBF6E518EAEA}"/>
              </a:ext>
            </a:extLst>
          </p:cNvPr>
          <p:cNvSpPr>
            <a:spLocks noGrp="1"/>
          </p:cNvSpPr>
          <p:nvPr>
            <p:ph type="body" sz="quarter" idx="15"/>
          </p:nvPr>
        </p:nvSpPr>
        <p:spPr/>
        <p:txBody>
          <a:bodyPr/>
          <a:lstStyle/>
          <a:p>
            <a:r>
              <a:rPr lang="en-US" dirty="0"/>
              <a:t>02</a:t>
            </a:r>
          </a:p>
        </p:txBody>
      </p:sp>
      <p:sp>
        <p:nvSpPr>
          <p:cNvPr id="18" name="Title 17">
            <a:extLst>
              <a:ext uri="{FF2B5EF4-FFF2-40B4-BE49-F238E27FC236}">
                <a16:creationId xmlns:a16="http://schemas.microsoft.com/office/drawing/2014/main" id="{EA6B7DE5-BFCC-4EEF-9609-8AA1C7CAD3B0}"/>
              </a:ext>
            </a:extLst>
          </p:cNvPr>
          <p:cNvSpPr>
            <a:spLocks noGrp="1"/>
          </p:cNvSpPr>
          <p:nvPr>
            <p:ph type="title"/>
          </p:nvPr>
        </p:nvSpPr>
        <p:spPr>
          <a:xfrm>
            <a:off x="1028699" y="627062"/>
            <a:ext cx="10029825" cy="1340615"/>
          </a:xfrm>
        </p:spPr>
        <p:txBody>
          <a:bodyPr/>
          <a:lstStyle/>
          <a:p>
            <a:r>
              <a:rPr lang="en-US" dirty="0"/>
              <a:t>Markov Chain</a:t>
            </a:r>
          </a:p>
        </p:txBody>
      </p:sp>
      <p:sp>
        <p:nvSpPr>
          <p:cNvPr id="34" name="Date Placeholder 33">
            <a:extLst>
              <a:ext uri="{FF2B5EF4-FFF2-40B4-BE49-F238E27FC236}">
                <a16:creationId xmlns:a16="http://schemas.microsoft.com/office/drawing/2014/main" id="{D30A968E-AB03-4BB5-BF8E-EB31DFD33B17}"/>
              </a:ext>
            </a:extLst>
          </p:cNvPr>
          <p:cNvSpPr>
            <a:spLocks noGrp="1"/>
          </p:cNvSpPr>
          <p:nvPr>
            <p:ph type="dt" sz="half" idx="2"/>
          </p:nvPr>
        </p:nvSpPr>
        <p:spPr/>
        <p:txBody>
          <a:bodyPr/>
          <a:lstStyle/>
          <a:p>
            <a:fld id="{9FEF76E7-2EBE-4103-B764-AD23619BE076}" type="datetime1">
              <a:rPr lang="en-US" smtClean="0"/>
              <a:pPr/>
              <a:t>2/23/2021</a:t>
            </a:fld>
            <a:endParaRPr lang="en-US" dirty="0"/>
          </a:p>
        </p:txBody>
      </p:sp>
      <p:sp>
        <p:nvSpPr>
          <p:cNvPr id="35" name="Slide Number Placeholder 34">
            <a:extLst>
              <a:ext uri="{FF2B5EF4-FFF2-40B4-BE49-F238E27FC236}">
                <a16:creationId xmlns:a16="http://schemas.microsoft.com/office/drawing/2014/main" id="{5789CCB9-138D-4D90-8AFB-AC5C73612512}"/>
              </a:ext>
            </a:extLst>
          </p:cNvPr>
          <p:cNvSpPr>
            <a:spLocks noGrp="1"/>
          </p:cNvSpPr>
          <p:nvPr>
            <p:ph type="sldNum" sz="quarter" idx="4"/>
          </p:nvPr>
        </p:nvSpPr>
        <p:spPr/>
        <p:txBody>
          <a:bodyPr/>
          <a:lstStyle/>
          <a:p>
            <a:fld id="{294A09A9-5501-47C1-A89A-A340965A2BE2}" type="slidenum">
              <a:rPr lang="en-US" smtClean="0"/>
              <a:pPr/>
              <a:t>25</a:t>
            </a:fld>
            <a:endParaRPr lang="en-US" dirty="0"/>
          </a:p>
        </p:txBody>
      </p:sp>
      <p:sp>
        <p:nvSpPr>
          <p:cNvPr id="2" name="Rectangle 1">
            <a:extLst>
              <a:ext uri="{FF2B5EF4-FFF2-40B4-BE49-F238E27FC236}">
                <a16:creationId xmlns:a16="http://schemas.microsoft.com/office/drawing/2014/main" id="{7235C6AB-042E-4C74-82D8-9F968BD89493}"/>
              </a:ext>
            </a:extLst>
          </p:cNvPr>
          <p:cNvSpPr/>
          <p:nvPr/>
        </p:nvSpPr>
        <p:spPr>
          <a:xfrm>
            <a:off x="1028699" y="2076767"/>
            <a:ext cx="10029825" cy="381515"/>
          </a:xfrm>
          <a:prstGeom prst="rect">
            <a:avLst/>
          </a:prstGeom>
        </p:spPr>
        <p:txBody>
          <a:bodyPr wrap="square">
            <a:spAutoFit/>
          </a:bodyPr>
          <a:lstStyle/>
          <a:p>
            <a:pPr marL="285750" indent="-285750">
              <a:lnSpc>
                <a:spcPct val="150000"/>
              </a:lnSpc>
              <a:buFont typeface="Arial" panose="020B0604020202020204" pitchFamily="34" charset="0"/>
              <a:buChar char="•"/>
            </a:pPr>
            <a:endParaRPr lang="en-GB" sz="1400" dirty="0">
              <a:solidFill>
                <a:schemeClr val="accent2">
                  <a:lumMod val="50000"/>
                </a:schemeClr>
              </a:solidFill>
            </a:endParaRPr>
          </a:p>
        </p:txBody>
      </p:sp>
      <p:sp>
        <p:nvSpPr>
          <p:cNvPr id="4" name="TextBox 3">
            <a:extLst>
              <a:ext uri="{FF2B5EF4-FFF2-40B4-BE49-F238E27FC236}">
                <a16:creationId xmlns:a16="http://schemas.microsoft.com/office/drawing/2014/main" id="{2F4F826E-7E4F-4B6F-A99D-69B32F0B2BBE}"/>
              </a:ext>
            </a:extLst>
          </p:cNvPr>
          <p:cNvSpPr txBox="1"/>
          <p:nvPr/>
        </p:nvSpPr>
        <p:spPr>
          <a:xfrm>
            <a:off x="1133476" y="1637396"/>
            <a:ext cx="10029825" cy="646331"/>
          </a:xfrm>
          <a:prstGeom prst="rect">
            <a:avLst/>
          </a:prstGeom>
          <a:noFill/>
        </p:spPr>
        <p:txBody>
          <a:bodyPr wrap="square" rtlCol="0" anchor="ctr">
            <a:spAutoFit/>
          </a:bodyPr>
          <a:lstStyle/>
          <a:p>
            <a:endParaRPr lang="en-GB" dirty="0">
              <a:solidFill>
                <a:schemeClr val="accent2">
                  <a:lumMod val="50000"/>
                </a:schemeClr>
              </a:solidFill>
            </a:endParaRPr>
          </a:p>
          <a:p>
            <a:r>
              <a:rPr lang="en-GB" dirty="0">
                <a:solidFill>
                  <a:schemeClr val="accent2">
                    <a:lumMod val="50000"/>
                  </a:schemeClr>
                </a:solidFill>
              </a:rPr>
              <a:t>	Aperiodic 			vs 		Periodic </a:t>
            </a:r>
          </a:p>
        </p:txBody>
      </p:sp>
      <p:pic>
        <p:nvPicPr>
          <p:cNvPr id="8194" name="Picture 2">
            <a:extLst>
              <a:ext uri="{FF2B5EF4-FFF2-40B4-BE49-F238E27FC236}">
                <a16:creationId xmlns:a16="http://schemas.microsoft.com/office/drawing/2014/main" id="{0DB1D9E5-74CB-4041-9854-025CFA802B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3476" y="2395399"/>
            <a:ext cx="4070306" cy="3240000"/>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a:extLst>
              <a:ext uri="{FF2B5EF4-FFF2-40B4-BE49-F238E27FC236}">
                <a16:creationId xmlns:a16="http://schemas.microsoft.com/office/drawing/2014/main" id="{B528E4FD-0435-45C3-B6DC-23922530C4B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09562" y="2395399"/>
            <a:ext cx="3922351" cy="32400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735B8A37-4D80-4225-A431-0FAD8215A3E6}"/>
              </a:ext>
            </a:extLst>
          </p:cNvPr>
          <p:cNvSpPr/>
          <p:nvPr/>
        </p:nvSpPr>
        <p:spPr>
          <a:xfrm>
            <a:off x="1799448" y="5927165"/>
            <a:ext cx="8488326" cy="369332"/>
          </a:xfrm>
          <a:prstGeom prst="rect">
            <a:avLst/>
          </a:prstGeom>
        </p:spPr>
        <p:txBody>
          <a:bodyPr wrap="square">
            <a:spAutoFit/>
          </a:bodyPr>
          <a:lstStyle/>
          <a:p>
            <a:r>
              <a:rPr lang="en-GB" dirty="0">
                <a:solidFill>
                  <a:schemeClr val="accent2">
                    <a:lumMod val="50000"/>
                  </a:schemeClr>
                </a:solidFill>
              </a:rPr>
              <a:t>State trajectories drawn from the transition </a:t>
            </a:r>
            <a:r>
              <a:rPr lang="en-GB" b="1" dirty="0">
                <a:solidFill>
                  <a:schemeClr val="accent2">
                    <a:lumMod val="50000"/>
                  </a:schemeClr>
                </a:solidFill>
              </a:rPr>
              <a:t>don’t get trapped into cycles</a:t>
            </a:r>
            <a:endParaRPr lang="en-GB" dirty="0"/>
          </a:p>
        </p:txBody>
      </p:sp>
    </p:spTree>
    <p:extLst>
      <p:ext uri="{BB962C8B-B14F-4D97-AF65-F5344CB8AC3E}">
        <p14:creationId xmlns:p14="http://schemas.microsoft.com/office/powerpoint/2010/main" val="32016457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5" name="Text Placeholder 24">
            <a:extLst>
              <a:ext uri="{FF2B5EF4-FFF2-40B4-BE49-F238E27FC236}">
                <a16:creationId xmlns:a16="http://schemas.microsoft.com/office/drawing/2014/main" id="{BE394849-EE6D-4358-A824-BBF6E518EAEA}"/>
              </a:ext>
            </a:extLst>
          </p:cNvPr>
          <p:cNvSpPr>
            <a:spLocks noGrp="1"/>
          </p:cNvSpPr>
          <p:nvPr>
            <p:ph type="body" sz="quarter" idx="15"/>
          </p:nvPr>
        </p:nvSpPr>
        <p:spPr/>
        <p:txBody>
          <a:bodyPr/>
          <a:lstStyle/>
          <a:p>
            <a:r>
              <a:rPr lang="en-US" dirty="0"/>
              <a:t>02</a:t>
            </a:r>
          </a:p>
        </p:txBody>
      </p:sp>
      <p:sp>
        <p:nvSpPr>
          <p:cNvPr id="18" name="Title 17">
            <a:extLst>
              <a:ext uri="{FF2B5EF4-FFF2-40B4-BE49-F238E27FC236}">
                <a16:creationId xmlns:a16="http://schemas.microsoft.com/office/drawing/2014/main" id="{EA6B7DE5-BFCC-4EEF-9609-8AA1C7CAD3B0}"/>
              </a:ext>
            </a:extLst>
          </p:cNvPr>
          <p:cNvSpPr>
            <a:spLocks noGrp="1"/>
          </p:cNvSpPr>
          <p:nvPr>
            <p:ph type="title"/>
          </p:nvPr>
        </p:nvSpPr>
        <p:spPr>
          <a:xfrm>
            <a:off x="1028699" y="627062"/>
            <a:ext cx="10029825" cy="1340615"/>
          </a:xfrm>
        </p:spPr>
        <p:txBody>
          <a:bodyPr/>
          <a:lstStyle/>
          <a:p>
            <a:r>
              <a:rPr lang="en-US" dirty="0"/>
              <a:t>Markov Chain</a:t>
            </a:r>
          </a:p>
        </p:txBody>
      </p:sp>
      <p:sp>
        <p:nvSpPr>
          <p:cNvPr id="34" name="Date Placeholder 33">
            <a:extLst>
              <a:ext uri="{FF2B5EF4-FFF2-40B4-BE49-F238E27FC236}">
                <a16:creationId xmlns:a16="http://schemas.microsoft.com/office/drawing/2014/main" id="{D30A968E-AB03-4BB5-BF8E-EB31DFD33B17}"/>
              </a:ext>
            </a:extLst>
          </p:cNvPr>
          <p:cNvSpPr>
            <a:spLocks noGrp="1"/>
          </p:cNvSpPr>
          <p:nvPr>
            <p:ph type="dt" sz="half" idx="2"/>
          </p:nvPr>
        </p:nvSpPr>
        <p:spPr/>
        <p:txBody>
          <a:bodyPr/>
          <a:lstStyle/>
          <a:p>
            <a:fld id="{9FEF76E7-2EBE-4103-B764-AD23619BE076}" type="datetime1">
              <a:rPr lang="en-US" smtClean="0"/>
              <a:pPr/>
              <a:t>2/23/2021</a:t>
            </a:fld>
            <a:endParaRPr lang="en-US" dirty="0"/>
          </a:p>
        </p:txBody>
      </p:sp>
      <p:sp>
        <p:nvSpPr>
          <p:cNvPr id="35" name="Slide Number Placeholder 34">
            <a:extLst>
              <a:ext uri="{FF2B5EF4-FFF2-40B4-BE49-F238E27FC236}">
                <a16:creationId xmlns:a16="http://schemas.microsoft.com/office/drawing/2014/main" id="{5789CCB9-138D-4D90-8AFB-AC5C73612512}"/>
              </a:ext>
            </a:extLst>
          </p:cNvPr>
          <p:cNvSpPr>
            <a:spLocks noGrp="1"/>
          </p:cNvSpPr>
          <p:nvPr>
            <p:ph type="sldNum" sz="quarter" idx="4"/>
          </p:nvPr>
        </p:nvSpPr>
        <p:spPr/>
        <p:txBody>
          <a:bodyPr/>
          <a:lstStyle/>
          <a:p>
            <a:fld id="{294A09A9-5501-47C1-A89A-A340965A2BE2}" type="slidenum">
              <a:rPr lang="en-US" smtClean="0"/>
              <a:pPr/>
              <a:t>26</a:t>
            </a:fld>
            <a:endParaRPr lang="en-US" dirty="0"/>
          </a:p>
        </p:txBody>
      </p:sp>
      <p:sp>
        <p:nvSpPr>
          <p:cNvPr id="2" name="Rectangle 1">
            <a:extLst>
              <a:ext uri="{FF2B5EF4-FFF2-40B4-BE49-F238E27FC236}">
                <a16:creationId xmlns:a16="http://schemas.microsoft.com/office/drawing/2014/main" id="{7235C6AB-042E-4C74-82D8-9F968BD89493}"/>
              </a:ext>
            </a:extLst>
          </p:cNvPr>
          <p:cNvSpPr/>
          <p:nvPr/>
        </p:nvSpPr>
        <p:spPr>
          <a:xfrm>
            <a:off x="1028699" y="2076767"/>
            <a:ext cx="10029825" cy="2031325"/>
          </a:xfrm>
          <a:prstGeom prst="rect">
            <a:avLst/>
          </a:prstGeom>
        </p:spPr>
        <p:txBody>
          <a:bodyPr wrap="square">
            <a:spAutoFit/>
          </a:bodyPr>
          <a:lstStyle/>
          <a:p>
            <a:r>
              <a:rPr lang="en-GB" sz="1400" b="1" dirty="0">
                <a:solidFill>
                  <a:schemeClr val="accent2">
                    <a:lumMod val="50000"/>
                  </a:schemeClr>
                </a:solidFill>
              </a:rPr>
              <a:t>Recurrent</a:t>
            </a:r>
            <a:r>
              <a:rPr lang="en-GB" sz="1400" dirty="0">
                <a:solidFill>
                  <a:schemeClr val="accent2">
                    <a:lumMod val="50000"/>
                  </a:schemeClr>
                </a:solidFill>
              </a:rPr>
              <a:t> if: starting from any state, and from wherever you can go, there is a way of returning to the initial state i. </a:t>
            </a:r>
          </a:p>
          <a:p>
            <a:r>
              <a:rPr lang="en-GB" sz="1400" b="1" dirty="0">
                <a:solidFill>
                  <a:schemeClr val="accent2">
                    <a:lumMod val="50000"/>
                  </a:schemeClr>
                </a:solidFill>
              </a:rPr>
              <a:t>Transient if not recurrent.</a:t>
            </a:r>
          </a:p>
          <a:p>
            <a:endParaRPr lang="en-GB" sz="1400" b="1" dirty="0">
              <a:solidFill>
                <a:schemeClr val="accent2">
                  <a:lumMod val="50000"/>
                </a:schemeClr>
              </a:solidFill>
            </a:endParaRPr>
          </a:p>
          <a:p>
            <a:endParaRPr lang="en-GB" sz="1400" b="1" dirty="0">
              <a:solidFill>
                <a:schemeClr val="accent2">
                  <a:lumMod val="50000"/>
                </a:schemeClr>
              </a:solidFill>
            </a:endParaRPr>
          </a:p>
          <a:p>
            <a:endParaRPr lang="en-GB" sz="1400" b="1" dirty="0">
              <a:solidFill>
                <a:schemeClr val="accent2">
                  <a:lumMod val="50000"/>
                </a:schemeClr>
              </a:solidFill>
            </a:endParaRPr>
          </a:p>
          <a:p>
            <a:r>
              <a:rPr lang="en-GB" sz="1400" b="1" dirty="0">
                <a:solidFill>
                  <a:schemeClr val="accent2">
                    <a:lumMod val="50000"/>
                  </a:schemeClr>
                </a:solidFill>
              </a:rPr>
              <a:t>A, C and D are recurrent states.</a:t>
            </a:r>
          </a:p>
          <a:p>
            <a:endParaRPr lang="en-GB" sz="1400" b="1" dirty="0">
              <a:solidFill>
                <a:schemeClr val="accent2">
                  <a:lumMod val="50000"/>
                </a:schemeClr>
              </a:solidFill>
            </a:endParaRPr>
          </a:p>
          <a:p>
            <a:r>
              <a:rPr lang="en-GB" sz="1400" b="1" dirty="0">
                <a:solidFill>
                  <a:schemeClr val="accent2">
                    <a:lumMod val="50000"/>
                  </a:schemeClr>
                </a:solidFill>
              </a:rPr>
              <a:t>B is transient state.</a:t>
            </a:r>
            <a:endParaRPr lang="en-GB" sz="1400" b="1" dirty="0"/>
          </a:p>
        </p:txBody>
      </p:sp>
      <p:sp>
        <p:nvSpPr>
          <p:cNvPr id="5" name="TextBox 4">
            <a:extLst>
              <a:ext uri="{FF2B5EF4-FFF2-40B4-BE49-F238E27FC236}">
                <a16:creationId xmlns:a16="http://schemas.microsoft.com/office/drawing/2014/main" id="{83C7B468-1CAC-41BF-9350-33C5986B87E2}"/>
              </a:ext>
            </a:extLst>
          </p:cNvPr>
          <p:cNvSpPr txBox="1"/>
          <p:nvPr/>
        </p:nvSpPr>
        <p:spPr>
          <a:xfrm>
            <a:off x="921527" y="6561822"/>
            <a:ext cx="3910045" cy="215444"/>
          </a:xfrm>
          <a:prstGeom prst="rect">
            <a:avLst/>
          </a:prstGeom>
          <a:noFill/>
        </p:spPr>
        <p:txBody>
          <a:bodyPr wrap="none" rtlCol="0">
            <a:spAutoFit/>
          </a:bodyPr>
          <a:lstStyle/>
          <a:p>
            <a:r>
              <a:rPr lang="en-GB" sz="800" dirty="0"/>
              <a:t>Source: https://www.youtube.com/watch?app=desktop&amp;v=wSQaYn2h-e8</a:t>
            </a:r>
          </a:p>
        </p:txBody>
      </p:sp>
      <p:pic>
        <p:nvPicPr>
          <p:cNvPr id="27652" name="Picture 4" descr="Probabilistic sequence modeling II: Markov chains Haixu Tang School of  Informatics. - ppt download">
            <a:extLst>
              <a:ext uri="{FF2B5EF4-FFF2-40B4-BE49-F238E27FC236}">
                <a16:creationId xmlns:a16="http://schemas.microsoft.com/office/drawing/2014/main" id="{687F7285-4CB9-463B-87AA-07D94C60D6C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51200" r="62567"/>
          <a:stretch/>
        </p:blipFill>
        <p:spPr bwMode="auto">
          <a:xfrm>
            <a:off x="4332159" y="3015274"/>
            <a:ext cx="3422904" cy="33467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04876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5" name="Text Placeholder 24">
            <a:extLst>
              <a:ext uri="{FF2B5EF4-FFF2-40B4-BE49-F238E27FC236}">
                <a16:creationId xmlns:a16="http://schemas.microsoft.com/office/drawing/2014/main" id="{BE394849-EE6D-4358-A824-BBF6E518EAEA}"/>
              </a:ext>
            </a:extLst>
          </p:cNvPr>
          <p:cNvSpPr>
            <a:spLocks noGrp="1"/>
          </p:cNvSpPr>
          <p:nvPr>
            <p:ph type="body" sz="quarter" idx="15"/>
          </p:nvPr>
        </p:nvSpPr>
        <p:spPr/>
        <p:txBody>
          <a:bodyPr/>
          <a:lstStyle/>
          <a:p>
            <a:r>
              <a:rPr lang="en-US" dirty="0"/>
              <a:t>02</a:t>
            </a:r>
          </a:p>
        </p:txBody>
      </p:sp>
      <p:sp>
        <p:nvSpPr>
          <p:cNvPr id="18" name="Title 17">
            <a:extLst>
              <a:ext uri="{FF2B5EF4-FFF2-40B4-BE49-F238E27FC236}">
                <a16:creationId xmlns:a16="http://schemas.microsoft.com/office/drawing/2014/main" id="{EA6B7DE5-BFCC-4EEF-9609-8AA1C7CAD3B0}"/>
              </a:ext>
            </a:extLst>
          </p:cNvPr>
          <p:cNvSpPr>
            <a:spLocks noGrp="1"/>
          </p:cNvSpPr>
          <p:nvPr>
            <p:ph type="title"/>
          </p:nvPr>
        </p:nvSpPr>
        <p:spPr>
          <a:xfrm>
            <a:off x="1028699" y="627062"/>
            <a:ext cx="10029825" cy="1340615"/>
          </a:xfrm>
        </p:spPr>
        <p:txBody>
          <a:bodyPr/>
          <a:lstStyle/>
          <a:p>
            <a:r>
              <a:rPr lang="en-US" dirty="0"/>
              <a:t>Introduction</a:t>
            </a:r>
          </a:p>
        </p:txBody>
      </p:sp>
      <p:sp>
        <p:nvSpPr>
          <p:cNvPr id="34" name="Date Placeholder 33">
            <a:extLst>
              <a:ext uri="{FF2B5EF4-FFF2-40B4-BE49-F238E27FC236}">
                <a16:creationId xmlns:a16="http://schemas.microsoft.com/office/drawing/2014/main" id="{D30A968E-AB03-4BB5-BF8E-EB31DFD33B17}"/>
              </a:ext>
            </a:extLst>
          </p:cNvPr>
          <p:cNvSpPr>
            <a:spLocks noGrp="1"/>
          </p:cNvSpPr>
          <p:nvPr>
            <p:ph type="dt" sz="half" idx="2"/>
          </p:nvPr>
        </p:nvSpPr>
        <p:spPr/>
        <p:txBody>
          <a:bodyPr/>
          <a:lstStyle/>
          <a:p>
            <a:fld id="{9FEF76E7-2EBE-4103-B764-AD23619BE076}" type="datetime1">
              <a:rPr lang="en-US" smtClean="0"/>
              <a:pPr/>
              <a:t>2/23/2021</a:t>
            </a:fld>
            <a:endParaRPr lang="en-US" dirty="0"/>
          </a:p>
        </p:txBody>
      </p:sp>
      <p:sp>
        <p:nvSpPr>
          <p:cNvPr id="35" name="Slide Number Placeholder 34">
            <a:extLst>
              <a:ext uri="{FF2B5EF4-FFF2-40B4-BE49-F238E27FC236}">
                <a16:creationId xmlns:a16="http://schemas.microsoft.com/office/drawing/2014/main" id="{5789CCB9-138D-4D90-8AFB-AC5C73612512}"/>
              </a:ext>
            </a:extLst>
          </p:cNvPr>
          <p:cNvSpPr>
            <a:spLocks noGrp="1"/>
          </p:cNvSpPr>
          <p:nvPr>
            <p:ph type="sldNum" sz="quarter" idx="4"/>
          </p:nvPr>
        </p:nvSpPr>
        <p:spPr/>
        <p:txBody>
          <a:bodyPr/>
          <a:lstStyle/>
          <a:p>
            <a:fld id="{294A09A9-5501-47C1-A89A-A340965A2BE2}" type="slidenum">
              <a:rPr lang="en-US" smtClean="0"/>
              <a:pPr/>
              <a:t>27</a:t>
            </a:fld>
            <a:endParaRPr lang="en-US" dirty="0"/>
          </a:p>
        </p:txBody>
      </p:sp>
      <p:sp>
        <p:nvSpPr>
          <p:cNvPr id="2" name="Rectangle 1">
            <a:extLst>
              <a:ext uri="{FF2B5EF4-FFF2-40B4-BE49-F238E27FC236}">
                <a16:creationId xmlns:a16="http://schemas.microsoft.com/office/drawing/2014/main" id="{7235C6AB-042E-4C74-82D8-9F968BD89493}"/>
              </a:ext>
            </a:extLst>
          </p:cNvPr>
          <p:cNvSpPr/>
          <p:nvPr/>
        </p:nvSpPr>
        <p:spPr>
          <a:xfrm>
            <a:off x="1028699" y="2076767"/>
            <a:ext cx="10029825" cy="2320507"/>
          </a:xfrm>
          <a:prstGeom prst="rect">
            <a:avLst/>
          </a:prstGeom>
        </p:spPr>
        <p:txBody>
          <a:bodyPr wrap="square">
            <a:spAutoFit/>
          </a:bodyPr>
          <a:lstStyle/>
          <a:p>
            <a:pPr>
              <a:lnSpc>
                <a:spcPct val="150000"/>
              </a:lnSpc>
            </a:pPr>
            <a:r>
              <a:rPr lang="en-GB" sz="1400" b="1" dirty="0">
                <a:solidFill>
                  <a:schemeClr val="accent1">
                    <a:lumMod val="10000"/>
                  </a:schemeClr>
                </a:solidFill>
              </a:rPr>
              <a:t>We need to define:</a:t>
            </a:r>
          </a:p>
          <a:p>
            <a:pPr>
              <a:lnSpc>
                <a:spcPct val="150000"/>
              </a:lnSpc>
            </a:pPr>
            <a:endParaRPr lang="en-GB" sz="1400" b="1" dirty="0">
              <a:solidFill>
                <a:schemeClr val="accent1">
                  <a:lumMod val="10000"/>
                </a:schemeClr>
              </a:solidFill>
            </a:endParaRPr>
          </a:p>
          <a:p>
            <a:pPr marL="285750" indent="-285750">
              <a:lnSpc>
                <a:spcPct val="150000"/>
              </a:lnSpc>
              <a:buFont typeface="Arial" panose="020B0604020202020204" pitchFamily="34" charset="0"/>
              <a:buChar char="•"/>
            </a:pPr>
            <a:r>
              <a:rPr lang="en-GB" sz="1400" b="1" dirty="0">
                <a:solidFill>
                  <a:schemeClr val="accent1">
                    <a:lumMod val="10000"/>
                  </a:schemeClr>
                </a:solidFill>
              </a:rPr>
              <a:t>Bayesian Statistics </a:t>
            </a:r>
          </a:p>
          <a:p>
            <a:pPr marL="285750" indent="-285750">
              <a:lnSpc>
                <a:spcPct val="150000"/>
              </a:lnSpc>
              <a:buFont typeface="Arial" panose="020B0604020202020204" pitchFamily="34" charset="0"/>
              <a:buChar char="•"/>
            </a:pPr>
            <a:r>
              <a:rPr lang="en-GB" sz="1400" b="1" dirty="0">
                <a:solidFill>
                  <a:schemeClr val="accent1">
                    <a:lumMod val="10000"/>
                  </a:schemeClr>
                </a:solidFill>
              </a:rPr>
              <a:t>Markov Chains</a:t>
            </a:r>
          </a:p>
          <a:p>
            <a:pPr marL="285750" indent="-285750">
              <a:lnSpc>
                <a:spcPct val="150000"/>
              </a:lnSpc>
              <a:buFont typeface="Arial" panose="020B0604020202020204" pitchFamily="34" charset="0"/>
              <a:buChar char="•"/>
            </a:pPr>
            <a:r>
              <a:rPr lang="en-GB" sz="1400" b="1" dirty="0">
                <a:solidFill>
                  <a:schemeClr val="bg1">
                    <a:lumMod val="50000"/>
                  </a:schemeClr>
                </a:solidFill>
              </a:rPr>
              <a:t>Monte Carlo methods</a:t>
            </a:r>
          </a:p>
          <a:p>
            <a:pPr marL="285750" indent="-285750">
              <a:lnSpc>
                <a:spcPct val="150000"/>
              </a:lnSpc>
              <a:buFont typeface="Arial" panose="020B0604020202020204" pitchFamily="34" charset="0"/>
              <a:buChar char="•"/>
            </a:pPr>
            <a:r>
              <a:rPr lang="en-GB" sz="1400" b="1" dirty="0">
                <a:solidFill>
                  <a:schemeClr val="bg1">
                    <a:lumMod val="50000"/>
                  </a:schemeClr>
                </a:solidFill>
              </a:rPr>
              <a:t>MCMC </a:t>
            </a:r>
          </a:p>
          <a:p>
            <a:pPr marL="285750" indent="-285750">
              <a:lnSpc>
                <a:spcPct val="150000"/>
              </a:lnSpc>
              <a:buFont typeface="Arial" panose="020B0604020202020204" pitchFamily="34" charset="0"/>
              <a:buChar char="•"/>
            </a:pPr>
            <a:r>
              <a:rPr lang="en-GB" sz="1400" b="1" dirty="0">
                <a:solidFill>
                  <a:schemeClr val="bg1">
                    <a:lumMod val="50000"/>
                  </a:schemeClr>
                </a:solidFill>
              </a:rPr>
              <a:t>Metropolis Hastings algorithm</a:t>
            </a:r>
            <a:endParaRPr lang="en-GB" sz="1400" dirty="0">
              <a:solidFill>
                <a:schemeClr val="bg1">
                  <a:lumMod val="50000"/>
                </a:schemeClr>
              </a:solidFill>
            </a:endParaRPr>
          </a:p>
        </p:txBody>
      </p:sp>
      <p:pic>
        <p:nvPicPr>
          <p:cNvPr id="4" name="Graphic 3" descr="Checkmark">
            <a:extLst>
              <a:ext uri="{FF2B5EF4-FFF2-40B4-BE49-F238E27FC236}">
                <a16:creationId xmlns:a16="http://schemas.microsoft.com/office/drawing/2014/main" id="{9876B50A-1A6F-4CF6-BA5B-93BE3855CBA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374136" y="2639574"/>
            <a:ext cx="435864" cy="435864"/>
          </a:xfrm>
          <a:prstGeom prst="rect">
            <a:avLst/>
          </a:prstGeom>
        </p:spPr>
      </p:pic>
      <p:pic>
        <p:nvPicPr>
          <p:cNvPr id="8" name="Graphic 7" descr="Checkmark">
            <a:extLst>
              <a:ext uri="{FF2B5EF4-FFF2-40B4-BE49-F238E27FC236}">
                <a16:creationId xmlns:a16="http://schemas.microsoft.com/office/drawing/2014/main" id="{0E3423CF-834F-404B-8E39-D389191EF72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953429" y="2993136"/>
            <a:ext cx="435864" cy="435864"/>
          </a:xfrm>
          <a:prstGeom prst="rect">
            <a:avLst/>
          </a:prstGeom>
        </p:spPr>
      </p:pic>
    </p:spTree>
    <p:extLst>
      <p:ext uri="{BB962C8B-B14F-4D97-AF65-F5344CB8AC3E}">
        <p14:creationId xmlns:p14="http://schemas.microsoft.com/office/powerpoint/2010/main" val="9359030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AD9B5B1-5EBD-44B0-B5A1-69921C559EA4}"/>
              </a:ext>
            </a:extLst>
          </p:cNvPr>
          <p:cNvSpPr>
            <a:spLocks noGrp="1"/>
          </p:cNvSpPr>
          <p:nvPr>
            <p:ph type="body" sz="quarter" idx="13"/>
          </p:nvPr>
        </p:nvSpPr>
        <p:spPr/>
        <p:txBody>
          <a:bodyPr/>
          <a:lstStyle/>
          <a:p>
            <a:r>
              <a:rPr lang="en-GB" dirty="0"/>
              <a:t>03</a:t>
            </a:r>
          </a:p>
        </p:txBody>
      </p:sp>
      <p:sp>
        <p:nvSpPr>
          <p:cNvPr id="3" name="Title 2">
            <a:extLst>
              <a:ext uri="{FF2B5EF4-FFF2-40B4-BE49-F238E27FC236}">
                <a16:creationId xmlns:a16="http://schemas.microsoft.com/office/drawing/2014/main" id="{F0458550-3E71-45BF-BF0F-9F80D5390073}"/>
              </a:ext>
            </a:extLst>
          </p:cNvPr>
          <p:cNvSpPr>
            <a:spLocks noGrp="1"/>
          </p:cNvSpPr>
          <p:nvPr>
            <p:ph type="title"/>
          </p:nvPr>
        </p:nvSpPr>
        <p:spPr>
          <a:xfrm>
            <a:off x="3037154" y="2907010"/>
            <a:ext cx="9087790" cy="655320"/>
          </a:xfrm>
        </p:spPr>
        <p:txBody>
          <a:bodyPr>
            <a:normAutofit fontScale="90000"/>
          </a:bodyPr>
          <a:lstStyle/>
          <a:p>
            <a:r>
              <a:rPr lang="en-GB" dirty="0"/>
              <a:t>Brief Intro to Monte Carlo Methods</a:t>
            </a:r>
          </a:p>
        </p:txBody>
      </p:sp>
    </p:spTree>
    <p:extLst>
      <p:ext uri="{BB962C8B-B14F-4D97-AF65-F5344CB8AC3E}">
        <p14:creationId xmlns:p14="http://schemas.microsoft.com/office/powerpoint/2010/main" val="14710202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5" name="Text Placeholder 24">
            <a:extLst>
              <a:ext uri="{FF2B5EF4-FFF2-40B4-BE49-F238E27FC236}">
                <a16:creationId xmlns:a16="http://schemas.microsoft.com/office/drawing/2014/main" id="{BE394849-EE6D-4358-A824-BBF6E518EAEA}"/>
              </a:ext>
            </a:extLst>
          </p:cNvPr>
          <p:cNvSpPr>
            <a:spLocks noGrp="1"/>
          </p:cNvSpPr>
          <p:nvPr>
            <p:ph type="body" sz="quarter" idx="15"/>
          </p:nvPr>
        </p:nvSpPr>
        <p:spPr/>
        <p:txBody>
          <a:bodyPr/>
          <a:lstStyle/>
          <a:p>
            <a:r>
              <a:rPr lang="en-US" dirty="0"/>
              <a:t>03</a:t>
            </a:r>
          </a:p>
        </p:txBody>
      </p:sp>
      <p:sp>
        <p:nvSpPr>
          <p:cNvPr id="18" name="Title 17">
            <a:extLst>
              <a:ext uri="{FF2B5EF4-FFF2-40B4-BE49-F238E27FC236}">
                <a16:creationId xmlns:a16="http://schemas.microsoft.com/office/drawing/2014/main" id="{EA6B7DE5-BFCC-4EEF-9609-8AA1C7CAD3B0}"/>
              </a:ext>
            </a:extLst>
          </p:cNvPr>
          <p:cNvSpPr>
            <a:spLocks noGrp="1"/>
          </p:cNvSpPr>
          <p:nvPr>
            <p:ph type="title"/>
          </p:nvPr>
        </p:nvSpPr>
        <p:spPr>
          <a:xfrm>
            <a:off x="1028699" y="627062"/>
            <a:ext cx="10029825" cy="1340615"/>
          </a:xfrm>
        </p:spPr>
        <p:txBody>
          <a:bodyPr/>
          <a:lstStyle/>
          <a:p>
            <a:r>
              <a:rPr lang="en-US" dirty="0"/>
              <a:t>Monte Carlo</a:t>
            </a:r>
          </a:p>
        </p:txBody>
      </p:sp>
      <p:sp>
        <p:nvSpPr>
          <p:cNvPr id="34" name="Date Placeholder 33">
            <a:extLst>
              <a:ext uri="{FF2B5EF4-FFF2-40B4-BE49-F238E27FC236}">
                <a16:creationId xmlns:a16="http://schemas.microsoft.com/office/drawing/2014/main" id="{D30A968E-AB03-4BB5-BF8E-EB31DFD33B17}"/>
              </a:ext>
            </a:extLst>
          </p:cNvPr>
          <p:cNvSpPr>
            <a:spLocks noGrp="1"/>
          </p:cNvSpPr>
          <p:nvPr>
            <p:ph type="dt" sz="half" idx="2"/>
          </p:nvPr>
        </p:nvSpPr>
        <p:spPr/>
        <p:txBody>
          <a:bodyPr/>
          <a:lstStyle/>
          <a:p>
            <a:fld id="{9FEF76E7-2EBE-4103-B764-AD23619BE076}" type="datetime1">
              <a:rPr lang="en-US" smtClean="0"/>
              <a:pPr/>
              <a:t>2/23/2021</a:t>
            </a:fld>
            <a:endParaRPr lang="en-US" dirty="0"/>
          </a:p>
        </p:txBody>
      </p:sp>
      <p:sp>
        <p:nvSpPr>
          <p:cNvPr id="35" name="Slide Number Placeholder 34">
            <a:extLst>
              <a:ext uri="{FF2B5EF4-FFF2-40B4-BE49-F238E27FC236}">
                <a16:creationId xmlns:a16="http://schemas.microsoft.com/office/drawing/2014/main" id="{5789CCB9-138D-4D90-8AFB-AC5C73612512}"/>
              </a:ext>
            </a:extLst>
          </p:cNvPr>
          <p:cNvSpPr>
            <a:spLocks noGrp="1"/>
          </p:cNvSpPr>
          <p:nvPr>
            <p:ph type="sldNum" sz="quarter" idx="4"/>
          </p:nvPr>
        </p:nvSpPr>
        <p:spPr/>
        <p:txBody>
          <a:bodyPr/>
          <a:lstStyle/>
          <a:p>
            <a:fld id="{294A09A9-5501-47C1-A89A-A340965A2BE2}" type="slidenum">
              <a:rPr lang="en-US" smtClean="0"/>
              <a:pPr/>
              <a:t>29</a:t>
            </a:fld>
            <a:endParaRPr lang="en-US" dirty="0"/>
          </a:p>
        </p:txBody>
      </p:sp>
      <p:pic>
        <p:nvPicPr>
          <p:cNvPr id="9218" name="Picture 2" descr="graph1">
            <a:extLst>
              <a:ext uri="{FF2B5EF4-FFF2-40B4-BE49-F238E27FC236}">
                <a16:creationId xmlns:a16="http://schemas.microsoft.com/office/drawing/2014/main" id="{6841F991-0AC1-463C-8012-59474F75EB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85259" y="1638812"/>
            <a:ext cx="7685337" cy="4320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2E46E7B5-7529-476D-AAED-A3B059F36B8C}"/>
              </a:ext>
            </a:extLst>
          </p:cNvPr>
          <p:cNvSpPr txBox="1"/>
          <p:nvPr/>
        </p:nvSpPr>
        <p:spPr>
          <a:xfrm>
            <a:off x="962718" y="1834239"/>
            <a:ext cx="2956559" cy="2031325"/>
          </a:xfrm>
          <a:prstGeom prst="rect">
            <a:avLst/>
          </a:prstGeom>
          <a:noFill/>
        </p:spPr>
        <p:txBody>
          <a:bodyPr wrap="square" rtlCol="0">
            <a:spAutoFit/>
          </a:bodyPr>
          <a:lstStyle/>
          <a:p>
            <a:r>
              <a:rPr lang="en-GB" sz="1400" dirty="0"/>
              <a:t>The term “Monte Carlo” refers to </a:t>
            </a:r>
            <a:r>
              <a:rPr lang="en-GB" sz="1400" b="1" dirty="0"/>
              <a:t>methods that rely on the generation of numbers.</a:t>
            </a:r>
            <a:endParaRPr lang="en-GB" sz="1400" dirty="0"/>
          </a:p>
          <a:p>
            <a:endParaRPr lang="en-GB" sz="1400" dirty="0"/>
          </a:p>
          <a:p>
            <a:endParaRPr lang="en-GB" sz="1400" dirty="0"/>
          </a:p>
          <a:p>
            <a:endParaRPr lang="en-GB" sz="1400" dirty="0"/>
          </a:p>
          <a:p>
            <a:r>
              <a:rPr lang="en-GB" sz="1400" dirty="0"/>
              <a:t>The figure illustrates some features of a Monte Carlo experiment.</a:t>
            </a:r>
          </a:p>
        </p:txBody>
      </p:sp>
      <p:sp>
        <p:nvSpPr>
          <p:cNvPr id="4" name="TextBox 3">
            <a:extLst>
              <a:ext uri="{FF2B5EF4-FFF2-40B4-BE49-F238E27FC236}">
                <a16:creationId xmlns:a16="http://schemas.microsoft.com/office/drawing/2014/main" id="{379ED8CB-8A75-4FA3-87FF-EA266591CCC7}"/>
              </a:ext>
            </a:extLst>
          </p:cNvPr>
          <p:cNvSpPr txBox="1"/>
          <p:nvPr/>
        </p:nvSpPr>
        <p:spPr>
          <a:xfrm>
            <a:off x="8138160" y="3865564"/>
            <a:ext cx="1314784" cy="369332"/>
          </a:xfrm>
          <a:prstGeom prst="rect">
            <a:avLst/>
          </a:prstGeom>
          <a:noFill/>
        </p:spPr>
        <p:txBody>
          <a:bodyPr wrap="none" rtlCol="0">
            <a:spAutoFit/>
          </a:bodyPr>
          <a:lstStyle/>
          <a:p>
            <a:pPr algn="ctr"/>
            <a:r>
              <a:rPr lang="en-GB" b="1" dirty="0"/>
              <a:t>Trace plot</a:t>
            </a:r>
          </a:p>
        </p:txBody>
      </p:sp>
      <p:sp>
        <p:nvSpPr>
          <p:cNvPr id="5" name="Rectangle 4">
            <a:extLst>
              <a:ext uri="{FF2B5EF4-FFF2-40B4-BE49-F238E27FC236}">
                <a16:creationId xmlns:a16="http://schemas.microsoft.com/office/drawing/2014/main" id="{D8D3055F-84E3-4505-A093-4FDB3FD83A24}"/>
              </a:ext>
            </a:extLst>
          </p:cNvPr>
          <p:cNvSpPr/>
          <p:nvPr/>
        </p:nvSpPr>
        <p:spPr>
          <a:xfrm>
            <a:off x="4117223" y="3798812"/>
            <a:ext cx="1721946" cy="646331"/>
          </a:xfrm>
          <a:prstGeom prst="rect">
            <a:avLst/>
          </a:prstGeom>
        </p:spPr>
        <p:txBody>
          <a:bodyPr wrap="none">
            <a:spAutoFit/>
          </a:bodyPr>
          <a:lstStyle/>
          <a:p>
            <a:pPr algn="ctr"/>
            <a:r>
              <a:rPr lang="en-GB" b="1" dirty="0"/>
              <a:t>Histogram of </a:t>
            </a:r>
          </a:p>
          <a:p>
            <a:pPr algn="ctr"/>
            <a:r>
              <a:rPr lang="en-GB" b="1" dirty="0"/>
              <a:t>the sample</a:t>
            </a:r>
          </a:p>
        </p:txBody>
      </p:sp>
    </p:spTree>
    <p:extLst>
      <p:ext uri="{BB962C8B-B14F-4D97-AF65-F5344CB8AC3E}">
        <p14:creationId xmlns:p14="http://schemas.microsoft.com/office/powerpoint/2010/main" val="17845344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5AF72D7-A50D-43D7-BB3E-63F786A23ABE}"/>
              </a:ext>
            </a:extLst>
          </p:cNvPr>
          <p:cNvSpPr>
            <a:spLocks noGrp="1"/>
          </p:cNvSpPr>
          <p:nvPr>
            <p:ph type="body" sz="quarter" idx="13"/>
          </p:nvPr>
        </p:nvSpPr>
        <p:spPr/>
        <p:txBody>
          <a:bodyPr/>
          <a:lstStyle/>
          <a:p>
            <a:r>
              <a:rPr lang="en-GB" dirty="0"/>
              <a:t>01</a:t>
            </a:r>
          </a:p>
        </p:txBody>
      </p:sp>
      <p:sp>
        <p:nvSpPr>
          <p:cNvPr id="3" name="Title 2">
            <a:extLst>
              <a:ext uri="{FF2B5EF4-FFF2-40B4-BE49-F238E27FC236}">
                <a16:creationId xmlns:a16="http://schemas.microsoft.com/office/drawing/2014/main" id="{774C9C99-8B8E-4F3D-ADE3-CCB75B86CC5C}"/>
              </a:ext>
            </a:extLst>
          </p:cNvPr>
          <p:cNvSpPr>
            <a:spLocks noGrp="1"/>
          </p:cNvSpPr>
          <p:nvPr>
            <p:ph type="title"/>
          </p:nvPr>
        </p:nvSpPr>
        <p:spPr>
          <a:xfrm>
            <a:off x="3189555" y="2882540"/>
            <a:ext cx="6674802" cy="655320"/>
          </a:xfrm>
        </p:spPr>
        <p:txBody>
          <a:bodyPr>
            <a:normAutofit fontScale="90000"/>
          </a:bodyPr>
          <a:lstStyle/>
          <a:p>
            <a:r>
              <a:rPr lang="en-GB" dirty="0"/>
              <a:t>Introduction to Bayesian Statistics</a:t>
            </a:r>
          </a:p>
        </p:txBody>
      </p:sp>
    </p:spTree>
    <p:extLst>
      <p:ext uri="{BB962C8B-B14F-4D97-AF65-F5344CB8AC3E}">
        <p14:creationId xmlns:p14="http://schemas.microsoft.com/office/powerpoint/2010/main" val="8025590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5" name="Text Placeholder 24">
            <a:extLst>
              <a:ext uri="{FF2B5EF4-FFF2-40B4-BE49-F238E27FC236}">
                <a16:creationId xmlns:a16="http://schemas.microsoft.com/office/drawing/2014/main" id="{BE394849-EE6D-4358-A824-BBF6E518EAEA}"/>
              </a:ext>
            </a:extLst>
          </p:cNvPr>
          <p:cNvSpPr>
            <a:spLocks noGrp="1"/>
          </p:cNvSpPr>
          <p:nvPr>
            <p:ph type="body" sz="quarter" idx="15"/>
          </p:nvPr>
        </p:nvSpPr>
        <p:spPr/>
        <p:txBody>
          <a:bodyPr/>
          <a:lstStyle/>
          <a:p>
            <a:r>
              <a:rPr lang="en-US" dirty="0"/>
              <a:t>03</a:t>
            </a:r>
          </a:p>
        </p:txBody>
      </p:sp>
      <p:sp>
        <p:nvSpPr>
          <p:cNvPr id="18" name="Title 17">
            <a:extLst>
              <a:ext uri="{FF2B5EF4-FFF2-40B4-BE49-F238E27FC236}">
                <a16:creationId xmlns:a16="http://schemas.microsoft.com/office/drawing/2014/main" id="{EA6B7DE5-BFCC-4EEF-9609-8AA1C7CAD3B0}"/>
              </a:ext>
            </a:extLst>
          </p:cNvPr>
          <p:cNvSpPr>
            <a:spLocks noGrp="1"/>
          </p:cNvSpPr>
          <p:nvPr>
            <p:ph type="title"/>
          </p:nvPr>
        </p:nvSpPr>
        <p:spPr>
          <a:xfrm>
            <a:off x="1028699" y="627062"/>
            <a:ext cx="10029825" cy="1340615"/>
          </a:xfrm>
        </p:spPr>
        <p:txBody>
          <a:bodyPr/>
          <a:lstStyle/>
          <a:p>
            <a:r>
              <a:rPr lang="en-US" dirty="0"/>
              <a:t>Monte Carlo</a:t>
            </a:r>
          </a:p>
        </p:txBody>
      </p:sp>
      <p:sp>
        <p:nvSpPr>
          <p:cNvPr id="34" name="Date Placeholder 33">
            <a:extLst>
              <a:ext uri="{FF2B5EF4-FFF2-40B4-BE49-F238E27FC236}">
                <a16:creationId xmlns:a16="http://schemas.microsoft.com/office/drawing/2014/main" id="{D30A968E-AB03-4BB5-BF8E-EB31DFD33B17}"/>
              </a:ext>
            </a:extLst>
          </p:cNvPr>
          <p:cNvSpPr>
            <a:spLocks noGrp="1"/>
          </p:cNvSpPr>
          <p:nvPr>
            <p:ph type="dt" sz="half" idx="2"/>
          </p:nvPr>
        </p:nvSpPr>
        <p:spPr/>
        <p:txBody>
          <a:bodyPr/>
          <a:lstStyle/>
          <a:p>
            <a:fld id="{9FEF76E7-2EBE-4103-B764-AD23619BE076}" type="datetime1">
              <a:rPr lang="en-US" smtClean="0"/>
              <a:pPr/>
              <a:t>2/23/2021</a:t>
            </a:fld>
            <a:endParaRPr lang="en-US" dirty="0"/>
          </a:p>
        </p:txBody>
      </p:sp>
      <p:sp>
        <p:nvSpPr>
          <p:cNvPr id="35" name="Slide Number Placeholder 34">
            <a:extLst>
              <a:ext uri="{FF2B5EF4-FFF2-40B4-BE49-F238E27FC236}">
                <a16:creationId xmlns:a16="http://schemas.microsoft.com/office/drawing/2014/main" id="{5789CCB9-138D-4D90-8AFB-AC5C73612512}"/>
              </a:ext>
            </a:extLst>
          </p:cNvPr>
          <p:cNvSpPr>
            <a:spLocks noGrp="1"/>
          </p:cNvSpPr>
          <p:nvPr>
            <p:ph type="sldNum" sz="quarter" idx="4"/>
          </p:nvPr>
        </p:nvSpPr>
        <p:spPr/>
        <p:txBody>
          <a:bodyPr/>
          <a:lstStyle/>
          <a:p>
            <a:fld id="{294A09A9-5501-47C1-A89A-A340965A2BE2}" type="slidenum">
              <a:rPr lang="en-US" smtClean="0"/>
              <a:pPr/>
              <a:t>30</a:t>
            </a:fld>
            <a:endParaRPr lang="en-US" dirty="0"/>
          </a:p>
        </p:txBody>
      </p:sp>
      <p:sp>
        <p:nvSpPr>
          <p:cNvPr id="3" name="TextBox 2">
            <a:extLst>
              <a:ext uri="{FF2B5EF4-FFF2-40B4-BE49-F238E27FC236}">
                <a16:creationId xmlns:a16="http://schemas.microsoft.com/office/drawing/2014/main" id="{2E46E7B5-7529-476D-AAED-A3B059F36B8C}"/>
              </a:ext>
            </a:extLst>
          </p:cNvPr>
          <p:cNvSpPr txBox="1"/>
          <p:nvPr/>
        </p:nvSpPr>
        <p:spPr>
          <a:xfrm>
            <a:off x="972508" y="1991131"/>
            <a:ext cx="2505456" cy="3539430"/>
          </a:xfrm>
          <a:prstGeom prst="rect">
            <a:avLst/>
          </a:prstGeom>
          <a:noFill/>
        </p:spPr>
        <p:txBody>
          <a:bodyPr wrap="square" rtlCol="0">
            <a:spAutoFit/>
          </a:bodyPr>
          <a:lstStyle/>
          <a:p>
            <a:pPr marL="285750" indent="-285750">
              <a:buFont typeface="Arial" panose="020B0604020202020204" pitchFamily="34" charset="0"/>
              <a:buChar char="•"/>
            </a:pPr>
            <a:r>
              <a:rPr lang="en-GB" sz="1400" dirty="0"/>
              <a:t>The </a:t>
            </a:r>
            <a:r>
              <a:rPr lang="en-GB" sz="1400" b="1" dirty="0"/>
              <a:t>proposal distribution does not change from one iteration to the next</a:t>
            </a:r>
            <a:r>
              <a:rPr lang="en-GB" sz="1400" dirty="0"/>
              <a:t>. </a:t>
            </a:r>
          </a:p>
          <a:p>
            <a:endParaRPr lang="en-GB" sz="1400" dirty="0"/>
          </a:p>
          <a:p>
            <a:pPr marL="285750" indent="-285750">
              <a:buFont typeface="Arial" panose="020B0604020202020204" pitchFamily="34" charset="0"/>
              <a:buChar char="•"/>
            </a:pPr>
            <a:r>
              <a:rPr lang="en-GB" sz="1400" b="1" dirty="0"/>
              <a:t>The density plot looks more and more like the proposal distribution </a:t>
            </a:r>
            <a:r>
              <a:rPr lang="en-GB" sz="1400" dirty="0"/>
              <a:t>as the sample size increases. </a:t>
            </a:r>
          </a:p>
          <a:p>
            <a:endParaRPr lang="en-GB" sz="1400" dirty="0"/>
          </a:p>
          <a:p>
            <a:pPr marL="285750" indent="-285750">
              <a:buFont typeface="Arial" panose="020B0604020202020204" pitchFamily="34" charset="0"/>
              <a:buChar char="•"/>
            </a:pPr>
            <a:r>
              <a:rPr lang="en-GB" sz="1400" dirty="0"/>
              <a:t>The </a:t>
            </a:r>
            <a:r>
              <a:rPr lang="en-GB" sz="1400" b="1" dirty="0"/>
              <a:t>trace plot is stationary</a:t>
            </a:r>
            <a:r>
              <a:rPr lang="en-GB" sz="1400" dirty="0"/>
              <a:t>—the pattern of variation looks the same over all iterations.</a:t>
            </a:r>
          </a:p>
        </p:txBody>
      </p:sp>
      <p:pic>
        <p:nvPicPr>
          <p:cNvPr id="6" name="Picture 5" descr="Diagram&#10;&#10;Description automatically generated">
            <a:extLst>
              <a:ext uri="{FF2B5EF4-FFF2-40B4-BE49-F238E27FC236}">
                <a16:creationId xmlns:a16="http://schemas.microsoft.com/office/drawing/2014/main" id="{E926CE9B-98E4-4473-81F4-D7F85F11D819}"/>
              </a:ext>
            </a:extLst>
          </p:cNvPr>
          <p:cNvPicPr>
            <a:picLocks noChangeAspect="1"/>
          </p:cNvPicPr>
          <p:nvPr/>
        </p:nvPicPr>
        <p:blipFill>
          <a:blip r:embed="rId3"/>
          <a:stretch>
            <a:fillRect/>
          </a:stretch>
        </p:blipFill>
        <p:spPr>
          <a:xfrm>
            <a:off x="3985259" y="1638812"/>
            <a:ext cx="7668640" cy="4320000"/>
          </a:xfrm>
          <a:prstGeom prst="rect">
            <a:avLst/>
          </a:prstGeom>
        </p:spPr>
      </p:pic>
      <p:sp>
        <p:nvSpPr>
          <p:cNvPr id="7" name="Rectangle 6">
            <a:extLst>
              <a:ext uri="{FF2B5EF4-FFF2-40B4-BE49-F238E27FC236}">
                <a16:creationId xmlns:a16="http://schemas.microsoft.com/office/drawing/2014/main" id="{C806E2BD-2DBE-4A71-BDFA-05ECA85AFE21}"/>
              </a:ext>
            </a:extLst>
          </p:cNvPr>
          <p:cNvSpPr/>
          <p:nvPr/>
        </p:nvSpPr>
        <p:spPr>
          <a:xfrm>
            <a:off x="1028699" y="5892540"/>
            <a:ext cx="10029824" cy="784830"/>
          </a:xfrm>
          <a:prstGeom prst="rect">
            <a:avLst/>
          </a:prstGeom>
        </p:spPr>
        <p:txBody>
          <a:bodyPr wrap="square">
            <a:spAutoFit/>
          </a:bodyPr>
          <a:lstStyle/>
          <a:p>
            <a:r>
              <a:rPr lang="en-GB" sz="1500" dirty="0"/>
              <a:t>Our Monte Carlo simulation generated a sample that looks much like the proposal distribution, and sometimes that’s all we need. But we will require additional tools to generate a sample from our posterior distribution.</a:t>
            </a:r>
          </a:p>
        </p:txBody>
      </p:sp>
    </p:spTree>
    <p:extLst>
      <p:ext uri="{BB962C8B-B14F-4D97-AF65-F5344CB8AC3E}">
        <p14:creationId xmlns:p14="http://schemas.microsoft.com/office/powerpoint/2010/main" val="319742930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5" name="Text Placeholder 24">
            <a:extLst>
              <a:ext uri="{FF2B5EF4-FFF2-40B4-BE49-F238E27FC236}">
                <a16:creationId xmlns:a16="http://schemas.microsoft.com/office/drawing/2014/main" id="{BE394849-EE6D-4358-A824-BBF6E518EAEA}"/>
              </a:ext>
            </a:extLst>
          </p:cNvPr>
          <p:cNvSpPr>
            <a:spLocks noGrp="1"/>
          </p:cNvSpPr>
          <p:nvPr>
            <p:ph type="body" sz="quarter" idx="15"/>
          </p:nvPr>
        </p:nvSpPr>
        <p:spPr/>
        <p:txBody>
          <a:bodyPr/>
          <a:lstStyle/>
          <a:p>
            <a:r>
              <a:rPr lang="en-US" dirty="0"/>
              <a:t>03</a:t>
            </a:r>
          </a:p>
        </p:txBody>
      </p:sp>
      <p:sp>
        <p:nvSpPr>
          <p:cNvPr id="18" name="Title 17">
            <a:extLst>
              <a:ext uri="{FF2B5EF4-FFF2-40B4-BE49-F238E27FC236}">
                <a16:creationId xmlns:a16="http://schemas.microsoft.com/office/drawing/2014/main" id="{EA6B7DE5-BFCC-4EEF-9609-8AA1C7CAD3B0}"/>
              </a:ext>
            </a:extLst>
          </p:cNvPr>
          <p:cNvSpPr>
            <a:spLocks noGrp="1"/>
          </p:cNvSpPr>
          <p:nvPr>
            <p:ph type="title"/>
          </p:nvPr>
        </p:nvSpPr>
        <p:spPr>
          <a:xfrm>
            <a:off x="1028699" y="627062"/>
            <a:ext cx="10029825" cy="1340615"/>
          </a:xfrm>
        </p:spPr>
        <p:txBody>
          <a:bodyPr/>
          <a:lstStyle/>
          <a:p>
            <a:r>
              <a:rPr lang="en-US" dirty="0"/>
              <a:t>Introduction</a:t>
            </a:r>
          </a:p>
        </p:txBody>
      </p:sp>
      <p:sp>
        <p:nvSpPr>
          <p:cNvPr id="34" name="Date Placeholder 33">
            <a:extLst>
              <a:ext uri="{FF2B5EF4-FFF2-40B4-BE49-F238E27FC236}">
                <a16:creationId xmlns:a16="http://schemas.microsoft.com/office/drawing/2014/main" id="{D30A968E-AB03-4BB5-BF8E-EB31DFD33B17}"/>
              </a:ext>
            </a:extLst>
          </p:cNvPr>
          <p:cNvSpPr>
            <a:spLocks noGrp="1"/>
          </p:cNvSpPr>
          <p:nvPr>
            <p:ph type="dt" sz="half" idx="2"/>
          </p:nvPr>
        </p:nvSpPr>
        <p:spPr/>
        <p:txBody>
          <a:bodyPr/>
          <a:lstStyle/>
          <a:p>
            <a:fld id="{9FEF76E7-2EBE-4103-B764-AD23619BE076}" type="datetime1">
              <a:rPr lang="en-US" smtClean="0"/>
              <a:pPr/>
              <a:t>2/23/2021</a:t>
            </a:fld>
            <a:endParaRPr lang="en-US" dirty="0"/>
          </a:p>
        </p:txBody>
      </p:sp>
      <p:sp>
        <p:nvSpPr>
          <p:cNvPr id="35" name="Slide Number Placeholder 34">
            <a:extLst>
              <a:ext uri="{FF2B5EF4-FFF2-40B4-BE49-F238E27FC236}">
                <a16:creationId xmlns:a16="http://schemas.microsoft.com/office/drawing/2014/main" id="{5789CCB9-138D-4D90-8AFB-AC5C73612512}"/>
              </a:ext>
            </a:extLst>
          </p:cNvPr>
          <p:cNvSpPr>
            <a:spLocks noGrp="1"/>
          </p:cNvSpPr>
          <p:nvPr>
            <p:ph type="sldNum" sz="quarter" idx="4"/>
          </p:nvPr>
        </p:nvSpPr>
        <p:spPr/>
        <p:txBody>
          <a:bodyPr/>
          <a:lstStyle/>
          <a:p>
            <a:fld id="{294A09A9-5501-47C1-A89A-A340965A2BE2}" type="slidenum">
              <a:rPr lang="en-US" smtClean="0"/>
              <a:pPr/>
              <a:t>31</a:t>
            </a:fld>
            <a:endParaRPr lang="en-US" dirty="0"/>
          </a:p>
        </p:txBody>
      </p:sp>
      <p:sp>
        <p:nvSpPr>
          <p:cNvPr id="2" name="Rectangle 1">
            <a:extLst>
              <a:ext uri="{FF2B5EF4-FFF2-40B4-BE49-F238E27FC236}">
                <a16:creationId xmlns:a16="http://schemas.microsoft.com/office/drawing/2014/main" id="{7235C6AB-042E-4C74-82D8-9F968BD89493}"/>
              </a:ext>
            </a:extLst>
          </p:cNvPr>
          <p:cNvSpPr/>
          <p:nvPr/>
        </p:nvSpPr>
        <p:spPr>
          <a:xfrm>
            <a:off x="1028699" y="2076767"/>
            <a:ext cx="10029825" cy="2320507"/>
          </a:xfrm>
          <a:prstGeom prst="rect">
            <a:avLst/>
          </a:prstGeom>
        </p:spPr>
        <p:txBody>
          <a:bodyPr wrap="square">
            <a:spAutoFit/>
          </a:bodyPr>
          <a:lstStyle/>
          <a:p>
            <a:pPr>
              <a:lnSpc>
                <a:spcPct val="150000"/>
              </a:lnSpc>
            </a:pPr>
            <a:r>
              <a:rPr lang="en-GB" sz="1400" b="1" dirty="0">
                <a:solidFill>
                  <a:schemeClr val="accent1">
                    <a:lumMod val="10000"/>
                  </a:schemeClr>
                </a:solidFill>
              </a:rPr>
              <a:t>We need to define:</a:t>
            </a:r>
          </a:p>
          <a:p>
            <a:pPr>
              <a:lnSpc>
                <a:spcPct val="150000"/>
              </a:lnSpc>
            </a:pPr>
            <a:endParaRPr lang="en-GB" sz="1400" b="1" dirty="0">
              <a:solidFill>
                <a:schemeClr val="accent1">
                  <a:lumMod val="10000"/>
                </a:schemeClr>
              </a:solidFill>
            </a:endParaRPr>
          </a:p>
          <a:p>
            <a:pPr marL="285750" indent="-285750">
              <a:lnSpc>
                <a:spcPct val="150000"/>
              </a:lnSpc>
              <a:buFont typeface="Arial" panose="020B0604020202020204" pitchFamily="34" charset="0"/>
              <a:buChar char="•"/>
            </a:pPr>
            <a:r>
              <a:rPr lang="en-GB" sz="1400" b="1" dirty="0">
                <a:solidFill>
                  <a:schemeClr val="accent1">
                    <a:lumMod val="10000"/>
                  </a:schemeClr>
                </a:solidFill>
              </a:rPr>
              <a:t>Bayesian Statistics </a:t>
            </a:r>
          </a:p>
          <a:p>
            <a:pPr marL="285750" indent="-285750">
              <a:lnSpc>
                <a:spcPct val="150000"/>
              </a:lnSpc>
              <a:buFont typeface="Arial" panose="020B0604020202020204" pitchFamily="34" charset="0"/>
              <a:buChar char="•"/>
            </a:pPr>
            <a:r>
              <a:rPr lang="en-GB" sz="1400" b="1" dirty="0">
                <a:solidFill>
                  <a:schemeClr val="accent1">
                    <a:lumMod val="10000"/>
                  </a:schemeClr>
                </a:solidFill>
              </a:rPr>
              <a:t>Markov Chains</a:t>
            </a:r>
          </a:p>
          <a:p>
            <a:pPr marL="285750" indent="-285750">
              <a:lnSpc>
                <a:spcPct val="150000"/>
              </a:lnSpc>
              <a:buFont typeface="Arial" panose="020B0604020202020204" pitchFamily="34" charset="0"/>
              <a:buChar char="•"/>
            </a:pPr>
            <a:r>
              <a:rPr lang="en-GB" sz="1400" b="1" dirty="0">
                <a:solidFill>
                  <a:schemeClr val="accent1">
                    <a:lumMod val="10000"/>
                  </a:schemeClr>
                </a:solidFill>
              </a:rPr>
              <a:t>Monte Carlo methods</a:t>
            </a:r>
          </a:p>
          <a:p>
            <a:pPr marL="285750" indent="-285750">
              <a:lnSpc>
                <a:spcPct val="150000"/>
              </a:lnSpc>
              <a:buFont typeface="Arial" panose="020B0604020202020204" pitchFamily="34" charset="0"/>
              <a:buChar char="•"/>
            </a:pPr>
            <a:r>
              <a:rPr lang="en-GB" sz="1400" b="1" dirty="0">
                <a:solidFill>
                  <a:schemeClr val="bg1">
                    <a:lumMod val="50000"/>
                  </a:schemeClr>
                </a:solidFill>
              </a:rPr>
              <a:t>MCMC</a:t>
            </a:r>
          </a:p>
          <a:p>
            <a:pPr marL="285750" indent="-285750">
              <a:lnSpc>
                <a:spcPct val="150000"/>
              </a:lnSpc>
              <a:buFont typeface="Arial" panose="020B0604020202020204" pitchFamily="34" charset="0"/>
              <a:buChar char="•"/>
            </a:pPr>
            <a:r>
              <a:rPr lang="en-GB" sz="1400" b="1" dirty="0">
                <a:solidFill>
                  <a:schemeClr val="bg1">
                    <a:lumMod val="50000"/>
                  </a:schemeClr>
                </a:solidFill>
              </a:rPr>
              <a:t>Metropolis Hastings algorithm</a:t>
            </a:r>
            <a:endParaRPr lang="en-GB" sz="1400" dirty="0">
              <a:solidFill>
                <a:schemeClr val="bg1">
                  <a:lumMod val="50000"/>
                </a:schemeClr>
              </a:solidFill>
            </a:endParaRPr>
          </a:p>
        </p:txBody>
      </p:sp>
      <p:pic>
        <p:nvPicPr>
          <p:cNvPr id="4" name="Graphic 3" descr="Checkmark">
            <a:extLst>
              <a:ext uri="{FF2B5EF4-FFF2-40B4-BE49-F238E27FC236}">
                <a16:creationId xmlns:a16="http://schemas.microsoft.com/office/drawing/2014/main" id="{9876B50A-1A6F-4CF6-BA5B-93BE3855CBA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374136" y="2639574"/>
            <a:ext cx="435864" cy="435864"/>
          </a:xfrm>
          <a:prstGeom prst="rect">
            <a:avLst/>
          </a:prstGeom>
        </p:spPr>
      </p:pic>
      <p:pic>
        <p:nvPicPr>
          <p:cNvPr id="8" name="Graphic 7" descr="Checkmark">
            <a:extLst>
              <a:ext uri="{FF2B5EF4-FFF2-40B4-BE49-F238E27FC236}">
                <a16:creationId xmlns:a16="http://schemas.microsoft.com/office/drawing/2014/main" id="{0E3423CF-834F-404B-8E39-D389191EF72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953429" y="2993136"/>
            <a:ext cx="435864" cy="435864"/>
          </a:xfrm>
          <a:prstGeom prst="rect">
            <a:avLst/>
          </a:prstGeom>
        </p:spPr>
      </p:pic>
      <p:pic>
        <p:nvPicPr>
          <p:cNvPr id="9" name="Graphic 8" descr="Checkmark">
            <a:extLst>
              <a:ext uri="{FF2B5EF4-FFF2-40B4-BE49-F238E27FC236}">
                <a16:creationId xmlns:a16="http://schemas.microsoft.com/office/drawing/2014/main" id="{A932BC92-FB32-487E-8493-E531BE0785D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500545" y="3346699"/>
            <a:ext cx="435864" cy="435864"/>
          </a:xfrm>
          <a:prstGeom prst="rect">
            <a:avLst/>
          </a:prstGeom>
        </p:spPr>
      </p:pic>
    </p:spTree>
    <p:extLst>
      <p:ext uri="{BB962C8B-B14F-4D97-AF65-F5344CB8AC3E}">
        <p14:creationId xmlns:p14="http://schemas.microsoft.com/office/powerpoint/2010/main" val="119822783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AD9B5B1-5EBD-44B0-B5A1-69921C559EA4}"/>
              </a:ext>
            </a:extLst>
          </p:cNvPr>
          <p:cNvSpPr>
            <a:spLocks noGrp="1"/>
          </p:cNvSpPr>
          <p:nvPr>
            <p:ph type="body" sz="quarter" idx="13"/>
          </p:nvPr>
        </p:nvSpPr>
        <p:spPr/>
        <p:txBody>
          <a:bodyPr/>
          <a:lstStyle/>
          <a:p>
            <a:r>
              <a:rPr lang="en-GB" dirty="0"/>
              <a:t>04</a:t>
            </a:r>
          </a:p>
        </p:txBody>
      </p:sp>
      <p:sp>
        <p:nvSpPr>
          <p:cNvPr id="3" name="Title 2">
            <a:extLst>
              <a:ext uri="{FF2B5EF4-FFF2-40B4-BE49-F238E27FC236}">
                <a16:creationId xmlns:a16="http://schemas.microsoft.com/office/drawing/2014/main" id="{F0458550-3E71-45BF-BF0F-9F80D5390073}"/>
              </a:ext>
            </a:extLst>
          </p:cNvPr>
          <p:cNvSpPr>
            <a:spLocks noGrp="1"/>
          </p:cNvSpPr>
          <p:nvPr>
            <p:ph type="title"/>
          </p:nvPr>
        </p:nvSpPr>
        <p:spPr>
          <a:xfrm>
            <a:off x="3037155" y="2888722"/>
            <a:ext cx="6674802" cy="655320"/>
          </a:xfrm>
        </p:spPr>
        <p:txBody>
          <a:bodyPr>
            <a:normAutofit fontScale="90000"/>
          </a:bodyPr>
          <a:lstStyle/>
          <a:p>
            <a:r>
              <a:rPr lang="en-GB" dirty="0"/>
              <a:t>Brief Intro to MCMC</a:t>
            </a:r>
          </a:p>
        </p:txBody>
      </p:sp>
    </p:spTree>
    <p:extLst>
      <p:ext uri="{BB962C8B-B14F-4D97-AF65-F5344CB8AC3E}">
        <p14:creationId xmlns:p14="http://schemas.microsoft.com/office/powerpoint/2010/main" val="21737416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5" name="Text Placeholder 24">
            <a:extLst>
              <a:ext uri="{FF2B5EF4-FFF2-40B4-BE49-F238E27FC236}">
                <a16:creationId xmlns:a16="http://schemas.microsoft.com/office/drawing/2014/main" id="{BE394849-EE6D-4358-A824-BBF6E518EAEA}"/>
              </a:ext>
            </a:extLst>
          </p:cNvPr>
          <p:cNvSpPr>
            <a:spLocks noGrp="1"/>
          </p:cNvSpPr>
          <p:nvPr>
            <p:ph type="body" sz="quarter" idx="15"/>
          </p:nvPr>
        </p:nvSpPr>
        <p:spPr/>
        <p:txBody>
          <a:bodyPr/>
          <a:lstStyle/>
          <a:p>
            <a:r>
              <a:rPr lang="en-US" dirty="0"/>
              <a:t>04</a:t>
            </a:r>
          </a:p>
        </p:txBody>
      </p:sp>
      <p:sp>
        <p:nvSpPr>
          <p:cNvPr id="18" name="Title 17">
            <a:extLst>
              <a:ext uri="{FF2B5EF4-FFF2-40B4-BE49-F238E27FC236}">
                <a16:creationId xmlns:a16="http://schemas.microsoft.com/office/drawing/2014/main" id="{EA6B7DE5-BFCC-4EEF-9609-8AA1C7CAD3B0}"/>
              </a:ext>
            </a:extLst>
          </p:cNvPr>
          <p:cNvSpPr>
            <a:spLocks noGrp="1"/>
          </p:cNvSpPr>
          <p:nvPr>
            <p:ph type="title"/>
          </p:nvPr>
        </p:nvSpPr>
        <p:spPr>
          <a:xfrm>
            <a:off x="1028699" y="627062"/>
            <a:ext cx="10029825" cy="1340615"/>
          </a:xfrm>
        </p:spPr>
        <p:txBody>
          <a:bodyPr/>
          <a:lstStyle/>
          <a:p>
            <a:r>
              <a:rPr lang="en-US" dirty="0"/>
              <a:t>Markov Chain Monte Carlo</a:t>
            </a:r>
          </a:p>
        </p:txBody>
      </p:sp>
      <p:sp>
        <p:nvSpPr>
          <p:cNvPr id="34" name="Date Placeholder 33">
            <a:extLst>
              <a:ext uri="{FF2B5EF4-FFF2-40B4-BE49-F238E27FC236}">
                <a16:creationId xmlns:a16="http://schemas.microsoft.com/office/drawing/2014/main" id="{D30A968E-AB03-4BB5-BF8E-EB31DFD33B17}"/>
              </a:ext>
            </a:extLst>
          </p:cNvPr>
          <p:cNvSpPr>
            <a:spLocks noGrp="1"/>
          </p:cNvSpPr>
          <p:nvPr>
            <p:ph type="dt" sz="half" idx="2"/>
          </p:nvPr>
        </p:nvSpPr>
        <p:spPr/>
        <p:txBody>
          <a:bodyPr/>
          <a:lstStyle/>
          <a:p>
            <a:fld id="{9FEF76E7-2EBE-4103-B764-AD23619BE076}" type="datetime1">
              <a:rPr lang="en-US" smtClean="0"/>
              <a:pPr/>
              <a:t>2/23/2021</a:t>
            </a:fld>
            <a:endParaRPr lang="en-US" dirty="0"/>
          </a:p>
        </p:txBody>
      </p:sp>
      <p:sp>
        <p:nvSpPr>
          <p:cNvPr id="35" name="Slide Number Placeholder 34">
            <a:extLst>
              <a:ext uri="{FF2B5EF4-FFF2-40B4-BE49-F238E27FC236}">
                <a16:creationId xmlns:a16="http://schemas.microsoft.com/office/drawing/2014/main" id="{5789CCB9-138D-4D90-8AFB-AC5C73612512}"/>
              </a:ext>
            </a:extLst>
          </p:cNvPr>
          <p:cNvSpPr>
            <a:spLocks noGrp="1"/>
          </p:cNvSpPr>
          <p:nvPr>
            <p:ph type="sldNum" sz="quarter" idx="4"/>
          </p:nvPr>
        </p:nvSpPr>
        <p:spPr/>
        <p:txBody>
          <a:bodyPr/>
          <a:lstStyle/>
          <a:p>
            <a:fld id="{294A09A9-5501-47C1-A89A-A340965A2BE2}" type="slidenum">
              <a:rPr lang="en-US" smtClean="0"/>
              <a:pPr/>
              <a:t>33</a:t>
            </a:fld>
            <a:endParaRPr lang="en-US" dirty="0"/>
          </a:p>
        </p:txBody>
      </p:sp>
      <p:sp>
        <p:nvSpPr>
          <p:cNvPr id="2" name="Rectangle 1">
            <a:extLst>
              <a:ext uri="{FF2B5EF4-FFF2-40B4-BE49-F238E27FC236}">
                <a16:creationId xmlns:a16="http://schemas.microsoft.com/office/drawing/2014/main" id="{7235C6AB-042E-4C74-82D8-9F968BD89493}"/>
              </a:ext>
            </a:extLst>
          </p:cNvPr>
          <p:cNvSpPr/>
          <p:nvPr/>
        </p:nvSpPr>
        <p:spPr>
          <a:xfrm>
            <a:off x="1028699" y="2067142"/>
            <a:ext cx="10029825" cy="4028667"/>
          </a:xfrm>
          <a:prstGeom prst="rect">
            <a:avLst/>
          </a:prstGeom>
        </p:spPr>
        <p:txBody>
          <a:bodyPr wrap="square">
            <a:spAutoFit/>
          </a:bodyPr>
          <a:lstStyle/>
          <a:p>
            <a:pPr>
              <a:lnSpc>
                <a:spcPct val="150000"/>
              </a:lnSpc>
            </a:pPr>
            <a:r>
              <a:rPr lang="en-GB" b="1" dirty="0">
                <a:solidFill>
                  <a:schemeClr val="accent2">
                    <a:lumMod val="50000"/>
                  </a:schemeClr>
                </a:solidFill>
              </a:rPr>
              <a:t>The problem statement:</a:t>
            </a:r>
          </a:p>
          <a:p>
            <a:pPr>
              <a:lnSpc>
                <a:spcPct val="150000"/>
              </a:lnSpc>
            </a:pPr>
            <a:endParaRPr lang="en-GB" dirty="0">
              <a:solidFill>
                <a:schemeClr val="accent2">
                  <a:lumMod val="50000"/>
                </a:schemeClr>
              </a:solidFill>
            </a:endParaRPr>
          </a:p>
          <a:p>
            <a:pPr>
              <a:lnSpc>
                <a:spcPct val="150000"/>
              </a:lnSpc>
            </a:pPr>
            <a:r>
              <a:rPr lang="en-GB" dirty="0">
                <a:solidFill>
                  <a:schemeClr val="accent2">
                    <a:lumMod val="50000"/>
                  </a:schemeClr>
                </a:solidFill>
              </a:rPr>
              <a:t>In the last few Bayesian examples the </a:t>
            </a:r>
            <a:r>
              <a:rPr lang="en-GB" b="1" dirty="0">
                <a:solidFill>
                  <a:schemeClr val="accent1">
                    <a:lumMod val="10000"/>
                  </a:schemeClr>
                </a:solidFill>
              </a:rPr>
              <a:t>posterior distribution was easy to identify (e.g. conjugate priors)</a:t>
            </a:r>
            <a:r>
              <a:rPr lang="en-GB" dirty="0">
                <a:solidFill>
                  <a:schemeClr val="accent1">
                    <a:lumMod val="10000"/>
                  </a:schemeClr>
                </a:solidFill>
              </a:rPr>
              <a:t>. </a:t>
            </a:r>
          </a:p>
          <a:p>
            <a:pPr>
              <a:lnSpc>
                <a:spcPct val="150000"/>
              </a:lnSpc>
            </a:pPr>
            <a:r>
              <a:rPr lang="en-GB" dirty="0">
                <a:solidFill>
                  <a:schemeClr val="accent2">
                    <a:lumMod val="50000"/>
                  </a:schemeClr>
                </a:solidFill>
              </a:rPr>
              <a:t>However, </a:t>
            </a:r>
            <a:r>
              <a:rPr lang="en-GB" b="1" dirty="0">
                <a:solidFill>
                  <a:schemeClr val="accent1">
                    <a:lumMod val="10000"/>
                  </a:schemeClr>
                </a:solidFill>
              </a:rPr>
              <a:t>in practice this is not usually the case</a:t>
            </a:r>
            <a:r>
              <a:rPr lang="en-GB" dirty="0">
                <a:solidFill>
                  <a:schemeClr val="accent1">
                    <a:lumMod val="10000"/>
                  </a:schemeClr>
                </a:solidFill>
              </a:rPr>
              <a:t> </a:t>
            </a:r>
            <a:r>
              <a:rPr lang="en-GB" dirty="0">
                <a:solidFill>
                  <a:schemeClr val="accent2">
                    <a:lumMod val="50000"/>
                  </a:schemeClr>
                </a:solidFill>
              </a:rPr>
              <a:t>and therefore, via Bayes Theorem, we would </a:t>
            </a:r>
            <a:r>
              <a:rPr lang="en-GB" b="1" dirty="0">
                <a:solidFill>
                  <a:schemeClr val="accent1">
                    <a:lumMod val="10000"/>
                  </a:schemeClr>
                </a:solidFill>
              </a:rPr>
              <a:t>only know the posterior distribution up to a constant</a:t>
            </a:r>
            <a:r>
              <a:rPr lang="en-GB" dirty="0">
                <a:solidFill>
                  <a:schemeClr val="accent2">
                    <a:lumMod val="50000"/>
                  </a:schemeClr>
                </a:solidFill>
              </a:rPr>
              <a:t>. This motivates the idea of using Monte Carlo simulation methods.</a:t>
            </a:r>
          </a:p>
          <a:p>
            <a:pPr>
              <a:lnSpc>
                <a:spcPct val="150000"/>
              </a:lnSpc>
            </a:pPr>
            <a:r>
              <a:rPr lang="en-GB" b="1" dirty="0">
                <a:solidFill>
                  <a:schemeClr val="accent2">
                    <a:lumMod val="50000"/>
                  </a:schemeClr>
                </a:solidFill>
              </a:rPr>
              <a:t>How can we sample from a distribution that we do not know?</a:t>
            </a:r>
          </a:p>
          <a:p>
            <a:pPr>
              <a:lnSpc>
                <a:spcPct val="150000"/>
              </a:lnSpc>
            </a:pPr>
            <a:endParaRPr lang="en-GB" sz="1400" dirty="0">
              <a:solidFill>
                <a:schemeClr val="accent2">
                  <a:lumMod val="50000"/>
                </a:schemeClr>
              </a:solidFill>
            </a:endParaRPr>
          </a:p>
          <a:p>
            <a:pPr>
              <a:lnSpc>
                <a:spcPct val="150000"/>
              </a:lnSpc>
            </a:pPr>
            <a:endParaRPr lang="en-GB" sz="1400" b="1" dirty="0">
              <a:solidFill>
                <a:schemeClr val="accent2">
                  <a:lumMod val="50000"/>
                </a:schemeClr>
              </a:solidFill>
            </a:endParaRPr>
          </a:p>
        </p:txBody>
      </p:sp>
    </p:spTree>
    <p:extLst>
      <p:ext uri="{BB962C8B-B14F-4D97-AF65-F5344CB8AC3E}">
        <p14:creationId xmlns:p14="http://schemas.microsoft.com/office/powerpoint/2010/main" val="30612230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5" name="Text Placeholder 24">
            <a:extLst>
              <a:ext uri="{FF2B5EF4-FFF2-40B4-BE49-F238E27FC236}">
                <a16:creationId xmlns:a16="http://schemas.microsoft.com/office/drawing/2014/main" id="{BE394849-EE6D-4358-A824-BBF6E518EAEA}"/>
              </a:ext>
            </a:extLst>
          </p:cNvPr>
          <p:cNvSpPr>
            <a:spLocks noGrp="1"/>
          </p:cNvSpPr>
          <p:nvPr>
            <p:ph type="body" sz="quarter" idx="15"/>
          </p:nvPr>
        </p:nvSpPr>
        <p:spPr/>
        <p:txBody>
          <a:bodyPr/>
          <a:lstStyle/>
          <a:p>
            <a:r>
              <a:rPr lang="en-US" dirty="0"/>
              <a:t>04</a:t>
            </a:r>
          </a:p>
        </p:txBody>
      </p:sp>
      <p:sp>
        <p:nvSpPr>
          <p:cNvPr id="18" name="Title 17">
            <a:extLst>
              <a:ext uri="{FF2B5EF4-FFF2-40B4-BE49-F238E27FC236}">
                <a16:creationId xmlns:a16="http://schemas.microsoft.com/office/drawing/2014/main" id="{EA6B7DE5-BFCC-4EEF-9609-8AA1C7CAD3B0}"/>
              </a:ext>
            </a:extLst>
          </p:cNvPr>
          <p:cNvSpPr>
            <a:spLocks noGrp="1"/>
          </p:cNvSpPr>
          <p:nvPr>
            <p:ph type="title"/>
          </p:nvPr>
        </p:nvSpPr>
        <p:spPr>
          <a:xfrm>
            <a:off x="1028699" y="627062"/>
            <a:ext cx="10029825" cy="1340615"/>
          </a:xfrm>
        </p:spPr>
        <p:txBody>
          <a:bodyPr/>
          <a:lstStyle/>
          <a:p>
            <a:r>
              <a:rPr lang="en-US" dirty="0"/>
              <a:t>Markov Chain Monte Carlo</a:t>
            </a:r>
          </a:p>
        </p:txBody>
      </p:sp>
      <p:sp>
        <p:nvSpPr>
          <p:cNvPr id="34" name="Date Placeholder 33">
            <a:extLst>
              <a:ext uri="{FF2B5EF4-FFF2-40B4-BE49-F238E27FC236}">
                <a16:creationId xmlns:a16="http://schemas.microsoft.com/office/drawing/2014/main" id="{D30A968E-AB03-4BB5-BF8E-EB31DFD33B17}"/>
              </a:ext>
            </a:extLst>
          </p:cNvPr>
          <p:cNvSpPr>
            <a:spLocks noGrp="1"/>
          </p:cNvSpPr>
          <p:nvPr>
            <p:ph type="dt" sz="half" idx="2"/>
          </p:nvPr>
        </p:nvSpPr>
        <p:spPr/>
        <p:txBody>
          <a:bodyPr/>
          <a:lstStyle/>
          <a:p>
            <a:fld id="{9FEF76E7-2EBE-4103-B764-AD23619BE076}" type="datetime1">
              <a:rPr lang="en-US" smtClean="0"/>
              <a:pPr/>
              <a:t>2/23/2021</a:t>
            </a:fld>
            <a:endParaRPr lang="en-US" dirty="0"/>
          </a:p>
        </p:txBody>
      </p:sp>
      <p:sp>
        <p:nvSpPr>
          <p:cNvPr id="35" name="Slide Number Placeholder 34">
            <a:extLst>
              <a:ext uri="{FF2B5EF4-FFF2-40B4-BE49-F238E27FC236}">
                <a16:creationId xmlns:a16="http://schemas.microsoft.com/office/drawing/2014/main" id="{5789CCB9-138D-4D90-8AFB-AC5C73612512}"/>
              </a:ext>
            </a:extLst>
          </p:cNvPr>
          <p:cNvSpPr>
            <a:spLocks noGrp="1"/>
          </p:cNvSpPr>
          <p:nvPr>
            <p:ph type="sldNum" sz="quarter" idx="4"/>
          </p:nvPr>
        </p:nvSpPr>
        <p:spPr/>
        <p:txBody>
          <a:bodyPr/>
          <a:lstStyle/>
          <a:p>
            <a:fld id="{294A09A9-5501-47C1-A89A-A340965A2BE2}" type="slidenum">
              <a:rPr lang="en-US" smtClean="0"/>
              <a:pPr/>
              <a:t>34</a:t>
            </a:fld>
            <a:endParaRPr lang="en-US" dirty="0"/>
          </a:p>
        </p:txBody>
      </p:sp>
      <mc:AlternateContent xmlns:mc="http://schemas.openxmlformats.org/markup-compatibility/2006">
        <mc:Choice xmlns:a14="http://schemas.microsoft.com/office/drawing/2010/main" Requires="a14">
          <p:sp>
            <p:nvSpPr>
              <p:cNvPr id="2" name="Rectangle 1">
                <a:extLst>
                  <a:ext uri="{FF2B5EF4-FFF2-40B4-BE49-F238E27FC236}">
                    <a16:creationId xmlns:a16="http://schemas.microsoft.com/office/drawing/2014/main" id="{7235C6AB-042E-4C74-82D8-9F968BD89493}"/>
                  </a:ext>
                </a:extLst>
              </p:cNvPr>
              <p:cNvSpPr/>
              <p:nvPr/>
            </p:nvSpPr>
            <p:spPr>
              <a:xfrm>
                <a:off x="805412" y="2076767"/>
                <a:ext cx="3128631" cy="3327706"/>
              </a:xfrm>
              <a:prstGeom prst="rect">
                <a:avLst/>
              </a:prstGeom>
            </p:spPr>
            <p:txBody>
              <a:bodyPr wrap="square">
                <a:spAutoFit/>
              </a:bodyPr>
              <a:lstStyle/>
              <a:p>
                <a:pPr>
                  <a:lnSpc>
                    <a:spcPct val="150000"/>
                  </a:lnSpc>
                </a:pPr>
                <a:r>
                  <a:rPr lang="en-GB" sz="1400" dirty="0">
                    <a:solidFill>
                      <a:schemeClr val="accent2">
                        <a:lumMod val="50000"/>
                      </a:schemeClr>
                    </a:solidFill>
                  </a:rPr>
                  <a:t>A Markov chain is a sequence of numbers where </a:t>
                </a:r>
                <a:r>
                  <a:rPr lang="en-GB" sz="1400" b="1" dirty="0">
                    <a:solidFill>
                      <a:schemeClr val="accent1">
                        <a:lumMod val="10000"/>
                      </a:schemeClr>
                    </a:solidFill>
                  </a:rPr>
                  <a:t>each number is dependent on the previous number in the sequence. </a:t>
                </a:r>
              </a:p>
              <a:p>
                <a:pPr>
                  <a:lnSpc>
                    <a:spcPct val="150000"/>
                  </a:lnSpc>
                </a:pPr>
                <a:endParaRPr lang="en-GB" sz="1400" dirty="0">
                  <a:solidFill>
                    <a:schemeClr val="accent2">
                      <a:lumMod val="50000"/>
                    </a:schemeClr>
                  </a:solidFill>
                </a:endParaRPr>
              </a:p>
              <a:p>
                <a:pPr>
                  <a:lnSpc>
                    <a:spcPct val="150000"/>
                  </a:lnSpc>
                </a:pPr>
                <a:r>
                  <a:rPr lang="en-GB" sz="1400" dirty="0">
                    <a:solidFill>
                      <a:schemeClr val="accent2">
                        <a:lumMod val="50000"/>
                      </a:schemeClr>
                    </a:solidFill>
                  </a:rPr>
                  <a:t>For example, we could </a:t>
                </a:r>
                <a:r>
                  <a:rPr lang="en-GB" sz="1400" b="1" dirty="0">
                    <a:solidFill>
                      <a:schemeClr val="accent1">
                        <a:lumMod val="10000"/>
                      </a:schemeClr>
                    </a:solidFill>
                  </a:rPr>
                  <a:t>draw values of </a:t>
                </a:r>
                <a14:m>
                  <m:oMath xmlns:m="http://schemas.openxmlformats.org/officeDocument/2006/math">
                    <m:r>
                      <a:rPr lang="en-GB" sz="1400" b="1" i="1" smtClean="0">
                        <a:solidFill>
                          <a:schemeClr val="accent1">
                            <a:lumMod val="10000"/>
                          </a:schemeClr>
                        </a:solidFill>
                        <a:latin typeface="Cambria Math" panose="02040503050406030204" pitchFamily="18" charset="0"/>
                      </a:rPr>
                      <m:t>𝜽</m:t>
                    </m:r>
                  </m:oMath>
                </a14:m>
                <a:r>
                  <a:rPr lang="en-GB" sz="1400" b="1" dirty="0">
                    <a:solidFill>
                      <a:schemeClr val="accent1">
                        <a:lumMod val="10000"/>
                      </a:schemeClr>
                    </a:solidFill>
                  </a:rPr>
                  <a:t> from a normal proposal distribution with a mean equal to the previous value of </a:t>
                </a:r>
                <a14:m>
                  <m:oMath xmlns:m="http://schemas.openxmlformats.org/officeDocument/2006/math">
                    <m:r>
                      <a:rPr lang="en-GB" sz="1400" b="1" i="1" smtClean="0">
                        <a:solidFill>
                          <a:schemeClr val="accent1">
                            <a:lumMod val="10000"/>
                          </a:schemeClr>
                        </a:solidFill>
                        <a:latin typeface="Cambria Math" panose="02040503050406030204" pitchFamily="18" charset="0"/>
                      </a:rPr>
                      <m:t>𝜽</m:t>
                    </m:r>
                  </m:oMath>
                </a14:m>
                <a:r>
                  <a:rPr lang="en-GB" sz="1400" b="1" dirty="0">
                    <a:solidFill>
                      <a:schemeClr val="accent1">
                        <a:lumMod val="10000"/>
                      </a:schemeClr>
                    </a:solidFill>
                  </a:rPr>
                  <a:t>.</a:t>
                </a:r>
                <a:endParaRPr lang="en-GB" sz="1400" b="1" dirty="0">
                  <a:solidFill>
                    <a:schemeClr val="accent2">
                      <a:lumMod val="50000"/>
                    </a:schemeClr>
                  </a:solidFill>
                </a:endParaRPr>
              </a:p>
            </p:txBody>
          </p:sp>
        </mc:Choice>
        <mc:Fallback>
          <p:sp>
            <p:nvSpPr>
              <p:cNvPr id="2" name="Rectangle 1">
                <a:extLst>
                  <a:ext uri="{FF2B5EF4-FFF2-40B4-BE49-F238E27FC236}">
                    <a16:creationId xmlns:a16="http://schemas.microsoft.com/office/drawing/2014/main" id="{7235C6AB-042E-4C74-82D8-9F968BD89493}"/>
                  </a:ext>
                </a:extLst>
              </p:cNvPr>
              <p:cNvSpPr>
                <a:spLocks noRot="1" noChangeAspect="1" noMove="1" noResize="1" noEditPoints="1" noAdjustHandles="1" noChangeArrowheads="1" noChangeShapeType="1" noTextEdit="1"/>
              </p:cNvSpPr>
              <p:nvPr/>
            </p:nvSpPr>
            <p:spPr>
              <a:xfrm>
                <a:off x="805412" y="2076767"/>
                <a:ext cx="3128631" cy="3327706"/>
              </a:xfrm>
              <a:prstGeom prst="rect">
                <a:avLst/>
              </a:prstGeom>
              <a:blipFill>
                <a:blip r:embed="rId3"/>
                <a:stretch>
                  <a:fillRect l="-585" r="-390"/>
                </a:stretch>
              </a:blipFill>
            </p:spPr>
            <p:txBody>
              <a:bodyPr/>
              <a:lstStyle/>
              <a:p>
                <a:r>
                  <a:rPr lang="en-GB">
                    <a:noFill/>
                  </a:rPr>
                  <a:t> </a:t>
                </a:r>
              </a:p>
            </p:txBody>
          </p:sp>
        </mc:Fallback>
      </mc:AlternateContent>
      <p:pic>
        <p:nvPicPr>
          <p:cNvPr id="10242" name="Picture 2" descr="graph2">
            <a:extLst>
              <a:ext uri="{FF2B5EF4-FFF2-40B4-BE49-F238E27FC236}">
                <a16:creationId xmlns:a16="http://schemas.microsoft.com/office/drawing/2014/main" id="{B7F9F067-E7F3-4C50-9901-B8744652515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86446" y="1743739"/>
            <a:ext cx="7680000" cy="432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929724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5" name="Text Placeholder 24">
            <a:extLst>
              <a:ext uri="{FF2B5EF4-FFF2-40B4-BE49-F238E27FC236}">
                <a16:creationId xmlns:a16="http://schemas.microsoft.com/office/drawing/2014/main" id="{BE394849-EE6D-4358-A824-BBF6E518EAEA}"/>
              </a:ext>
            </a:extLst>
          </p:cNvPr>
          <p:cNvSpPr>
            <a:spLocks noGrp="1"/>
          </p:cNvSpPr>
          <p:nvPr>
            <p:ph type="body" sz="quarter" idx="15"/>
          </p:nvPr>
        </p:nvSpPr>
        <p:spPr/>
        <p:txBody>
          <a:bodyPr/>
          <a:lstStyle/>
          <a:p>
            <a:r>
              <a:rPr lang="en-US" dirty="0"/>
              <a:t>04</a:t>
            </a:r>
          </a:p>
        </p:txBody>
      </p:sp>
      <p:sp>
        <p:nvSpPr>
          <p:cNvPr id="18" name="Title 17">
            <a:extLst>
              <a:ext uri="{FF2B5EF4-FFF2-40B4-BE49-F238E27FC236}">
                <a16:creationId xmlns:a16="http://schemas.microsoft.com/office/drawing/2014/main" id="{EA6B7DE5-BFCC-4EEF-9609-8AA1C7CAD3B0}"/>
              </a:ext>
            </a:extLst>
          </p:cNvPr>
          <p:cNvSpPr>
            <a:spLocks noGrp="1"/>
          </p:cNvSpPr>
          <p:nvPr>
            <p:ph type="title"/>
          </p:nvPr>
        </p:nvSpPr>
        <p:spPr>
          <a:xfrm>
            <a:off x="1028699" y="627062"/>
            <a:ext cx="10029825" cy="1340615"/>
          </a:xfrm>
        </p:spPr>
        <p:txBody>
          <a:bodyPr/>
          <a:lstStyle/>
          <a:p>
            <a:r>
              <a:rPr lang="en-US" dirty="0"/>
              <a:t>Markov Chain Monte Carlo</a:t>
            </a:r>
          </a:p>
        </p:txBody>
      </p:sp>
      <p:sp>
        <p:nvSpPr>
          <p:cNvPr id="34" name="Date Placeholder 33">
            <a:extLst>
              <a:ext uri="{FF2B5EF4-FFF2-40B4-BE49-F238E27FC236}">
                <a16:creationId xmlns:a16="http://schemas.microsoft.com/office/drawing/2014/main" id="{D30A968E-AB03-4BB5-BF8E-EB31DFD33B17}"/>
              </a:ext>
            </a:extLst>
          </p:cNvPr>
          <p:cNvSpPr>
            <a:spLocks noGrp="1"/>
          </p:cNvSpPr>
          <p:nvPr>
            <p:ph type="dt" sz="half" idx="2"/>
          </p:nvPr>
        </p:nvSpPr>
        <p:spPr/>
        <p:txBody>
          <a:bodyPr/>
          <a:lstStyle/>
          <a:p>
            <a:fld id="{9FEF76E7-2EBE-4103-B764-AD23619BE076}" type="datetime1">
              <a:rPr lang="en-US" smtClean="0"/>
              <a:pPr/>
              <a:t>2/23/2021</a:t>
            </a:fld>
            <a:endParaRPr lang="en-US" dirty="0"/>
          </a:p>
        </p:txBody>
      </p:sp>
      <p:sp>
        <p:nvSpPr>
          <p:cNvPr id="35" name="Slide Number Placeholder 34">
            <a:extLst>
              <a:ext uri="{FF2B5EF4-FFF2-40B4-BE49-F238E27FC236}">
                <a16:creationId xmlns:a16="http://schemas.microsoft.com/office/drawing/2014/main" id="{5789CCB9-138D-4D90-8AFB-AC5C73612512}"/>
              </a:ext>
            </a:extLst>
          </p:cNvPr>
          <p:cNvSpPr>
            <a:spLocks noGrp="1"/>
          </p:cNvSpPr>
          <p:nvPr>
            <p:ph type="sldNum" sz="quarter" idx="4"/>
          </p:nvPr>
        </p:nvSpPr>
        <p:spPr/>
        <p:txBody>
          <a:bodyPr/>
          <a:lstStyle/>
          <a:p>
            <a:fld id="{294A09A9-5501-47C1-A89A-A340965A2BE2}" type="slidenum">
              <a:rPr lang="en-US" smtClean="0"/>
              <a:pPr/>
              <a:t>35</a:t>
            </a:fld>
            <a:endParaRPr lang="en-US" dirty="0"/>
          </a:p>
        </p:txBody>
      </p:sp>
      <mc:AlternateContent xmlns:mc="http://schemas.openxmlformats.org/markup-compatibility/2006">
        <mc:Choice xmlns:a14="http://schemas.microsoft.com/office/drawing/2010/main" Requires="a14">
          <p:sp>
            <p:nvSpPr>
              <p:cNvPr id="2" name="Rectangle 1">
                <a:extLst>
                  <a:ext uri="{FF2B5EF4-FFF2-40B4-BE49-F238E27FC236}">
                    <a16:creationId xmlns:a16="http://schemas.microsoft.com/office/drawing/2014/main" id="{7235C6AB-042E-4C74-82D8-9F968BD89493}"/>
                  </a:ext>
                </a:extLst>
              </p:cNvPr>
              <p:cNvSpPr/>
              <p:nvPr/>
            </p:nvSpPr>
            <p:spPr>
              <a:xfrm>
                <a:off x="879839" y="2076767"/>
                <a:ext cx="3128631" cy="3004540"/>
              </a:xfrm>
              <a:prstGeom prst="rect">
                <a:avLst/>
              </a:prstGeom>
            </p:spPr>
            <p:txBody>
              <a:bodyPr wrap="square">
                <a:spAutoFit/>
              </a:bodyPr>
              <a:lstStyle/>
              <a:p>
                <a:pPr>
                  <a:lnSpc>
                    <a:spcPct val="150000"/>
                  </a:lnSpc>
                </a:pPr>
                <a:r>
                  <a:rPr lang="en-GB" sz="1400" dirty="0">
                    <a:solidFill>
                      <a:schemeClr val="accent2">
                        <a:lumMod val="50000"/>
                      </a:schemeClr>
                    </a:solidFill>
                  </a:rPr>
                  <a:t>We look at the trace plot and density plot for the next iteration in the sequence. </a:t>
                </a:r>
              </a:p>
              <a:p>
                <a:pPr>
                  <a:lnSpc>
                    <a:spcPct val="150000"/>
                  </a:lnSpc>
                </a:pPr>
                <a:endParaRPr lang="en-GB" sz="1400" dirty="0">
                  <a:solidFill>
                    <a:schemeClr val="accent2">
                      <a:lumMod val="50000"/>
                    </a:schemeClr>
                  </a:solidFill>
                </a:endParaRPr>
              </a:p>
              <a:p>
                <a:pPr>
                  <a:lnSpc>
                    <a:spcPct val="150000"/>
                  </a:lnSpc>
                </a:pPr>
                <a:r>
                  <a:rPr lang="en-GB" sz="1400" dirty="0">
                    <a:solidFill>
                      <a:schemeClr val="accent2">
                        <a:lumMod val="50000"/>
                      </a:schemeClr>
                    </a:solidFill>
                  </a:rPr>
                  <a:t>The mean of the proposal density is now </a:t>
                </a:r>
                <a14:m>
                  <m:oMath xmlns:m="http://schemas.openxmlformats.org/officeDocument/2006/math">
                    <m:sSub>
                      <m:sSubPr>
                        <m:ctrlPr>
                          <a:rPr lang="en-GB" sz="1400" b="1" i="1">
                            <a:solidFill>
                              <a:schemeClr val="accent1">
                                <a:lumMod val="10000"/>
                              </a:schemeClr>
                            </a:solidFill>
                            <a:latin typeface="Cambria Math" panose="02040503050406030204" pitchFamily="18" charset="0"/>
                          </a:rPr>
                        </m:ctrlPr>
                      </m:sSubPr>
                      <m:e>
                        <m:r>
                          <a:rPr lang="en-GB" sz="1400" b="1" i="1">
                            <a:solidFill>
                              <a:schemeClr val="accent1">
                                <a:lumMod val="10000"/>
                              </a:schemeClr>
                            </a:solidFill>
                            <a:latin typeface="Cambria Math" panose="02040503050406030204" pitchFamily="18" charset="0"/>
                          </a:rPr>
                          <m:t>𝜽</m:t>
                        </m:r>
                      </m:e>
                      <m:sub>
                        <m:r>
                          <a:rPr lang="en-GB" sz="1400" b="1" i="1" smtClean="0">
                            <a:solidFill>
                              <a:schemeClr val="accent1">
                                <a:lumMod val="10000"/>
                              </a:schemeClr>
                            </a:solidFill>
                            <a:latin typeface="Cambria Math" panose="02040503050406030204" pitchFamily="18" charset="0"/>
                          </a:rPr>
                          <m:t>𝒊</m:t>
                        </m:r>
                        <m:r>
                          <a:rPr lang="en-GB" sz="1400" b="1" i="1" smtClean="0">
                            <a:solidFill>
                              <a:schemeClr val="accent1">
                                <a:lumMod val="10000"/>
                              </a:schemeClr>
                            </a:solidFill>
                            <a:latin typeface="Cambria Math" panose="02040503050406030204" pitchFamily="18" charset="0"/>
                          </a:rPr>
                          <m:t>−</m:t>
                        </m:r>
                        <m:r>
                          <a:rPr lang="en-GB" sz="1400" b="1" i="1" smtClean="0">
                            <a:solidFill>
                              <a:schemeClr val="accent1">
                                <a:lumMod val="10000"/>
                              </a:schemeClr>
                            </a:solidFill>
                            <a:latin typeface="Cambria Math" panose="02040503050406030204" pitchFamily="18" charset="0"/>
                          </a:rPr>
                          <m:t>𝟏</m:t>
                        </m:r>
                      </m:sub>
                    </m:sSub>
                    <m:r>
                      <a:rPr lang="en-GB" sz="1400" b="1" i="1" smtClean="0">
                        <a:solidFill>
                          <a:schemeClr val="accent1">
                            <a:lumMod val="10000"/>
                          </a:schemeClr>
                        </a:solidFill>
                        <a:latin typeface="Cambria Math" panose="02040503050406030204" pitchFamily="18" charset="0"/>
                      </a:rPr>
                      <m:t>=</m:t>
                    </m:r>
                    <m:r>
                      <a:rPr lang="en-GB" sz="1400" b="1" i="1" smtClean="0">
                        <a:solidFill>
                          <a:schemeClr val="accent1">
                            <a:lumMod val="10000"/>
                          </a:schemeClr>
                        </a:solidFill>
                        <a:latin typeface="Cambria Math" panose="02040503050406030204" pitchFamily="18" charset="0"/>
                      </a:rPr>
                      <m:t>𝟎</m:t>
                    </m:r>
                    <m:r>
                      <a:rPr lang="en-GB" sz="1400" b="1" i="1" smtClean="0">
                        <a:solidFill>
                          <a:schemeClr val="accent1">
                            <a:lumMod val="10000"/>
                          </a:schemeClr>
                        </a:solidFill>
                        <a:latin typeface="Cambria Math" panose="02040503050406030204" pitchFamily="18" charset="0"/>
                      </a:rPr>
                      <m:t>.</m:t>
                    </m:r>
                    <m:r>
                      <a:rPr lang="en-GB" sz="1400" b="1" i="1" smtClean="0">
                        <a:solidFill>
                          <a:schemeClr val="accent1">
                            <a:lumMod val="10000"/>
                          </a:schemeClr>
                        </a:solidFill>
                        <a:latin typeface="Cambria Math" panose="02040503050406030204" pitchFamily="18" charset="0"/>
                      </a:rPr>
                      <m:t>𝟓𝟑𝟎</m:t>
                    </m:r>
                    <m:r>
                      <a:rPr lang="en-GB" sz="1400" b="1" i="1" smtClean="0">
                        <a:solidFill>
                          <a:schemeClr val="accent1">
                            <a:lumMod val="10000"/>
                          </a:schemeClr>
                        </a:solidFill>
                        <a:latin typeface="Cambria Math" panose="02040503050406030204" pitchFamily="18" charset="0"/>
                      </a:rPr>
                      <m:t>,</m:t>
                    </m:r>
                  </m:oMath>
                </a14:m>
                <a:r>
                  <a:rPr lang="en-GB" sz="1400" dirty="0">
                    <a:solidFill>
                      <a:schemeClr val="accent2">
                        <a:lumMod val="50000"/>
                      </a:schemeClr>
                    </a:solidFill>
                  </a:rPr>
                  <a:t> and we have drawn the random number (</a:t>
                </a:r>
                <a14:m>
                  <m:oMath xmlns:m="http://schemas.openxmlformats.org/officeDocument/2006/math">
                    <m:sSub>
                      <m:sSubPr>
                        <m:ctrlPr>
                          <a:rPr lang="en-GB" sz="1400" b="1" i="1" smtClean="0">
                            <a:solidFill>
                              <a:schemeClr val="accent1">
                                <a:lumMod val="10000"/>
                              </a:schemeClr>
                            </a:solidFill>
                            <a:latin typeface="Cambria Math" panose="02040503050406030204" pitchFamily="18" charset="0"/>
                          </a:rPr>
                        </m:ctrlPr>
                      </m:sSubPr>
                      <m:e>
                        <m:r>
                          <a:rPr lang="en-GB" sz="1400" b="1" i="1" smtClean="0">
                            <a:solidFill>
                              <a:schemeClr val="accent1">
                                <a:lumMod val="10000"/>
                              </a:schemeClr>
                            </a:solidFill>
                            <a:latin typeface="Cambria Math" panose="02040503050406030204" pitchFamily="18" charset="0"/>
                          </a:rPr>
                          <m:t>𝜽</m:t>
                        </m:r>
                      </m:e>
                      <m:sub>
                        <m:r>
                          <a:rPr lang="en-GB" sz="1400" b="1" i="1" smtClean="0">
                            <a:solidFill>
                              <a:schemeClr val="accent1">
                                <a:lumMod val="10000"/>
                              </a:schemeClr>
                            </a:solidFill>
                            <a:latin typeface="Cambria Math" panose="02040503050406030204" pitchFamily="18" charset="0"/>
                          </a:rPr>
                          <m:t>𝒕</m:t>
                        </m:r>
                      </m:sub>
                    </m:sSub>
                    <m:r>
                      <a:rPr lang="en-GB" sz="1400" b="1" i="1" smtClean="0">
                        <a:solidFill>
                          <a:schemeClr val="accent1">
                            <a:lumMod val="10000"/>
                          </a:schemeClr>
                        </a:solidFill>
                        <a:latin typeface="Cambria Math" panose="02040503050406030204" pitchFamily="18" charset="0"/>
                      </a:rPr>
                      <m:t>=</m:t>
                    </m:r>
                    <m:r>
                      <a:rPr lang="en-GB" sz="1400" b="1" i="1" smtClean="0">
                        <a:solidFill>
                          <a:schemeClr val="accent1">
                            <a:lumMod val="10000"/>
                          </a:schemeClr>
                        </a:solidFill>
                        <a:latin typeface="Cambria Math" panose="02040503050406030204" pitchFamily="18" charset="0"/>
                      </a:rPr>
                      <m:t>𝟎</m:t>
                    </m:r>
                    <m:r>
                      <a:rPr lang="en-GB" sz="1400" b="1" i="1" smtClean="0">
                        <a:solidFill>
                          <a:schemeClr val="accent1">
                            <a:lumMod val="10000"/>
                          </a:schemeClr>
                        </a:solidFill>
                        <a:latin typeface="Cambria Math" panose="02040503050406030204" pitchFamily="18" charset="0"/>
                      </a:rPr>
                      <m:t>.</m:t>
                    </m:r>
                    <m:r>
                      <a:rPr lang="en-GB" sz="1400" b="1" i="1" smtClean="0">
                        <a:solidFill>
                          <a:schemeClr val="accent1">
                            <a:lumMod val="10000"/>
                          </a:schemeClr>
                        </a:solidFill>
                        <a:latin typeface="Cambria Math" panose="02040503050406030204" pitchFamily="18" charset="0"/>
                      </a:rPr>
                      <m:t>𝟒𝟏𝟏</m:t>
                    </m:r>
                  </m:oMath>
                </a14:m>
                <a:r>
                  <a:rPr lang="en-GB" sz="1400" dirty="0">
                    <a:solidFill>
                      <a:schemeClr val="accent2">
                        <a:lumMod val="50000"/>
                      </a:schemeClr>
                    </a:solidFill>
                  </a:rPr>
                  <a:t>) from this new proposal distribution.</a:t>
                </a:r>
              </a:p>
            </p:txBody>
          </p:sp>
        </mc:Choice>
        <mc:Fallback>
          <p:sp>
            <p:nvSpPr>
              <p:cNvPr id="2" name="Rectangle 1">
                <a:extLst>
                  <a:ext uri="{FF2B5EF4-FFF2-40B4-BE49-F238E27FC236}">
                    <a16:creationId xmlns:a16="http://schemas.microsoft.com/office/drawing/2014/main" id="{7235C6AB-042E-4C74-82D8-9F968BD89493}"/>
                  </a:ext>
                </a:extLst>
              </p:cNvPr>
              <p:cNvSpPr>
                <a:spLocks noRot="1" noChangeAspect="1" noMove="1" noResize="1" noEditPoints="1" noAdjustHandles="1" noChangeArrowheads="1" noChangeShapeType="1" noTextEdit="1"/>
              </p:cNvSpPr>
              <p:nvPr/>
            </p:nvSpPr>
            <p:spPr>
              <a:xfrm>
                <a:off x="879839" y="2076767"/>
                <a:ext cx="3128631" cy="3004540"/>
              </a:xfrm>
              <a:prstGeom prst="rect">
                <a:avLst/>
              </a:prstGeom>
              <a:blipFill>
                <a:blip r:embed="rId3"/>
                <a:stretch>
                  <a:fillRect l="-584" r="-778"/>
                </a:stretch>
              </a:blipFill>
            </p:spPr>
            <p:txBody>
              <a:bodyPr/>
              <a:lstStyle/>
              <a:p>
                <a:r>
                  <a:rPr lang="en-GB">
                    <a:noFill/>
                  </a:rPr>
                  <a:t> </a:t>
                </a:r>
              </a:p>
            </p:txBody>
          </p:sp>
        </mc:Fallback>
      </mc:AlternateContent>
      <p:pic>
        <p:nvPicPr>
          <p:cNvPr id="10242" name="Picture 2" descr="graph2">
            <a:extLst>
              <a:ext uri="{FF2B5EF4-FFF2-40B4-BE49-F238E27FC236}">
                <a16:creationId xmlns:a16="http://schemas.microsoft.com/office/drawing/2014/main" id="{B7F9F067-E7F3-4C50-9901-B8744652515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86446" y="1743739"/>
            <a:ext cx="7680000" cy="4320000"/>
          </a:xfrm>
          <a:prstGeom prst="rect">
            <a:avLst/>
          </a:prstGeom>
          <a:noFill/>
          <a:extLst>
            <a:ext uri="{909E8E84-426E-40DD-AFC4-6F175D3DCCD1}">
              <a14:hiddenFill xmlns:a14="http://schemas.microsoft.com/office/drawing/2010/main">
                <a:solidFill>
                  <a:srgbClr val="FFFFFF"/>
                </a:solidFill>
              </a14:hiddenFill>
            </a:ext>
          </a:extLst>
        </p:spPr>
      </p:pic>
      <p:pic>
        <p:nvPicPr>
          <p:cNvPr id="12290" name="Picture 2" descr="graph3">
            <a:extLst>
              <a:ext uri="{FF2B5EF4-FFF2-40B4-BE49-F238E27FC236}">
                <a16:creationId xmlns:a16="http://schemas.microsoft.com/office/drawing/2014/main" id="{B222E250-75D4-43EA-98DD-B46885B2E4D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86446" y="1757043"/>
            <a:ext cx="7680000" cy="432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599352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5" name="Text Placeholder 24">
            <a:extLst>
              <a:ext uri="{FF2B5EF4-FFF2-40B4-BE49-F238E27FC236}">
                <a16:creationId xmlns:a16="http://schemas.microsoft.com/office/drawing/2014/main" id="{BE394849-EE6D-4358-A824-BBF6E518EAEA}"/>
              </a:ext>
            </a:extLst>
          </p:cNvPr>
          <p:cNvSpPr>
            <a:spLocks noGrp="1"/>
          </p:cNvSpPr>
          <p:nvPr>
            <p:ph type="body" sz="quarter" idx="15"/>
          </p:nvPr>
        </p:nvSpPr>
        <p:spPr/>
        <p:txBody>
          <a:bodyPr/>
          <a:lstStyle/>
          <a:p>
            <a:r>
              <a:rPr lang="en-US" dirty="0"/>
              <a:t>04</a:t>
            </a:r>
          </a:p>
        </p:txBody>
      </p:sp>
      <p:sp>
        <p:nvSpPr>
          <p:cNvPr id="18" name="Title 17">
            <a:extLst>
              <a:ext uri="{FF2B5EF4-FFF2-40B4-BE49-F238E27FC236}">
                <a16:creationId xmlns:a16="http://schemas.microsoft.com/office/drawing/2014/main" id="{EA6B7DE5-BFCC-4EEF-9609-8AA1C7CAD3B0}"/>
              </a:ext>
            </a:extLst>
          </p:cNvPr>
          <p:cNvSpPr>
            <a:spLocks noGrp="1"/>
          </p:cNvSpPr>
          <p:nvPr>
            <p:ph type="title"/>
          </p:nvPr>
        </p:nvSpPr>
        <p:spPr>
          <a:xfrm>
            <a:off x="1028699" y="627062"/>
            <a:ext cx="10029825" cy="1340615"/>
          </a:xfrm>
        </p:spPr>
        <p:txBody>
          <a:bodyPr/>
          <a:lstStyle/>
          <a:p>
            <a:r>
              <a:rPr lang="en-US" dirty="0"/>
              <a:t>Markov Chain Monte Carlo</a:t>
            </a:r>
          </a:p>
        </p:txBody>
      </p:sp>
      <p:sp>
        <p:nvSpPr>
          <p:cNvPr id="34" name="Date Placeholder 33">
            <a:extLst>
              <a:ext uri="{FF2B5EF4-FFF2-40B4-BE49-F238E27FC236}">
                <a16:creationId xmlns:a16="http://schemas.microsoft.com/office/drawing/2014/main" id="{D30A968E-AB03-4BB5-BF8E-EB31DFD33B17}"/>
              </a:ext>
            </a:extLst>
          </p:cNvPr>
          <p:cNvSpPr>
            <a:spLocks noGrp="1"/>
          </p:cNvSpPr>
          <p:nvPr>
            <p:ph type="dt" sz="half" idx="2"/>
          </p:nvPr>
        </p:nvSpPr>
        <p:spPr/>
        <p:txBody>
          <a:bodyPr/>
          <a:lstStyle/>
          <a:p>
            <a:fld id="{9FEF76E7-2EBE-4103-B764-AD23619BE076}" type="datetime1">
              <a:rPr lang="en-US" smtClean="0"/>
              <a:pPr/>
              <a:t>2/23/2021</a:t>
            </a:fld>
            <a:endParaRPr lang="en-US" dirty="0"/>
          </a:p>
        </p:txBody>
      </p:sp>
      <p:sp>
        <p:nvSpPr>
          <p:cNvPr id="35" name="Slide Number Placeholder 34">
            <a:extLst>
              <a:ext uri="{FF2B5EF4-FFF2-40B4-BE49-F238E27FC236}">
                <a16:creationId xmlns:a16="http://schemas.microsoft.com/office/drawing/2014/main" id="{5789CCB9-138D-4D90-8AFB-AC5C73612512}"/>
              </a:ext>
            </a:extLst>
          </p:cNvPr>
          <p:cNvSpPr>
            <a:spLocks noGrp="1"/>
          </p:cNvSpPr>
          <p:nvPr>
            <p:ph type="sldNum" sz="quarter" idx="4"/>
          </p:nvPr>
        </p:nvSpPr>
        <p:spPr/>
        <p:txBody>
          <a:bodyPr/>
          <a:lstStyle/>
          <a:p>
            <a:fld id="{294A09A9-5501-47C1-A89A-A340965A2BE2}" type="slidenum">
              <a:rPr lang="en-US" smtClean="0"/>
              <a:pPr/>
              <a:t>36</a:t>
            </a:fld>
            <a:endParaRPr lang="en-US" dirty="0"/>
          </a:p>
        </p:txBody>
      </p:sp>
      <p:sp>
        <p:nvSpPr>
          <p:cNvPr id="2" name="Rectangle 1">
            <a:extLst>
              <a:ext uri="{FF2B5EF4-FFF2-40B4-BE49-F238E27FC236}">
                <a16:creationId xmlns:a16="http://schemas.microsoft.com/office/drawing/2014/main" id="{7235C6AB-042E-4C74-82D8-9F968BD89493}"/>
              </a:ext>
            </a:extLst>
          </p:cNvPr>
          <p:cNvSpPr/>
          <p:nvPr/>
        </p:nvSpPr>
        <p:spPr>
          <a:xfrm>
            <a:off x="890470" y="1864107"/>
            <a:ext cx="3128631" cy="3936334"/>
          </a:xfrm>
          <a:prstGeom prst="rect">
            <a:avLst/>
          </a:prstGeom>
        </p:spPr>
        <p:txBody>
          <a:bodyPr wrap="square">
            <a:spAutoFit/>
          </a:bodyPr>
          <a:lstStyle/>
          <a:p>
            <a:pPr marL="285750" indent="-285750">
              <a:lnSpc>
                <a:spcPct val="150000"/>
              </a:lnSpc>
              <a:buFont typeface="Arial" panose="020B0604020202020204" pitchFamily="34" charset="0"/>
              <a:buChar char="•"/>
            </a:pPr>
            <a:r>
              <a:rPr lang="en-GB" sz="1400" dirty="0">
                <a:solidFill>
                  <a:schemeClr val="accent2">
                    <a:lumMod val="50000"/>
                  </a:schemeClr>
                </a:solidFill>
              </a:rPr>
              <a:t>The </a:t>
            </a:r>
            <a:r>
              <a:rPr lang="en-GB" sz="1400" b="1" dirty="0">
                <a:solidFill>
                  <a:schemeClr val="accent1">
                    <a:lumMod val="10000"/>
                  </a:schemeClr>
                </a:solidFill>
              </a:rPr>
              <a:t>proposal distribution is changing with each iteration</a:t>
            </a:r>
            <a:r>
              <a:rPr lang="en-GB" sz="1400" dirty="0">
                <a:solidFill>
                  <a:schemeClr val="accent2">
                    <a:lumMod val="50000"/>
                  </a:schemeClr>
                </a:solidFill>
              </a:rPr>
              <a:t>. This creates a </a:t>
            </a:r>
            <a:r>
              <a:rPr lang="en-GB" sz="1400" b="1" dirty="0">
                <a:solidFill>
                  <a:schemeClr val="accent2">
                    <a:lumMod val="50000"/>
                  </a:schemeClr>
                </a:solidFill>
              </a:rPr>
              <a:t>trace plot with a “</a:t>
            </a:r>
            <a:r>
              <a:rPr lang="en-GB" sz="1400" b="1" dirty="0">
                <a:solidFill>
                  <a:schemeClr val="accent1">
                    <a:lumMod val="10000"/>
                  </a:schemeClr>
                </a:solidFill>
              </a:rPr>
              <a:t>random walk” pattern</a:t>
            </a:r>
            <a:r>
              <a:rPr lang="en-GB" sz="1400" dirty="0">
                <a:solidFill>
                  <a:schemeClr val="accent2">
                    <a:lumMod val="50000"/>
                  </a:schemeClr>
                </a:solidFill>
              </a:rPr>
              <a:t>: the variability is not the same over all iterations. </a:t>
            </a:r>
          </a:p>
          <a:p>
            <a:pPr marL="285750" indent="-285750">
              <a:lnSpc>
                <a:spcPct val="150000"/>
              </a:lnSpc>
              <a:buFont typeface="Arial" panose="020B0604020202020204" pitchFamily="34" charset="0"/>
              <a:buChar char="•"/>
            </a:pPr>
            <a:r>
              <a:rPr lang="en-GB" sz="1400" dirty="0">
                <a:solidFill>
                  <a:schemeClr val="accent2">
                    <a:lumMod val="50000"/>
                  </a:schemeClr>
                </a:solidFill>
              </a:rPr>
              <a:t>The </a:t>
            </a:r>
            <a:r>
              <a:rPr lang="en-GB" sz="1400" b="1" dirty="0">
                <a:solidFill>
                  <a:schemeClr val="accent1">
                    <a:lumMod val="10000"/>
                  </a:schemeClr>
                </a:solidFill>
              </a:rPr>
              <a:t>resulting density plot does not look like the proposal distribution </a:t>
            </a:r>
            <a:r>
              <a:rPr lang="en-GB" sz="1400" dirty="0">
                <a:solidFill>
                  <a:schemeClr val="accent2">
                    <a:lumMod val="50000"/>
                  </a:schemeClr>
                </a:solidFill>
              </a:rPr>
              <a:t>or any other useful distribution. It certainly doesn’t look like a posterior distribution.</a:t>
            </a:r>
          </a:p>
        </p:txBody>
      </p:sp>
      <p:pic>
        <p:nvPicPr>
          <p:cNvPr id="13314" name="Picture 2" descr="video1">
            <a:extLst>
              <a:ext uri="{FF2B5EF4-FFF2-40B4-BE49-F238E27FC236}">
                <a16:creationId xmlns:a16="http://schemas.microsoft.com/office/drawing/2014/main" id="{FF43CEBC-07C5-4651-A8EE-94F9D725D744}"/>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4157330" y="1851472"/>
            <a:ext cx="7668639" cy="43200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34F0BF9B-1D1E-4722-ADDB-F1D28B6EE27B}"/>
              </a:ext>
            </a:extLst>
          </p:cNvPr>
          <p:cNvSpPr/>
          <p:nvPr/>
        </p:nvSpPr>
        <p:spPr>
          <a:xfrm>
            <a:off x="5162994" y="6171473"/>
            <a:ext cx="4363778" cy="381515"/>
          </a:xfrm>
          <a:prstGeom prst="rect">
            <a:avLst/>
          </a:prstGeom>
        </p:spPr>
        <p:txBody>
          <a:bodyPr wrap="square">
            <a:spAutoFit/>
          </a:bodyPr>
          <a:lstStyle/>
          <a:p>
            <a:pPr>
              <a:lnSpc>
                <a:spcPct val="150000"/>
              </a:lnSpc>
            </a:pPr>
            <a:r>
              <a:rPr lang="en-GB" sz="1400" b="1" dirty="0">
                <a:solidFill>
                  <a:schemeClr val="accent2">
                    <a:lumMod val="50000"/>
                  </a:schemeClr>
                </a:solidFill>
              </a:rPr>
              <a:t>Draw</a:t>
            </a:r>
            <a:r>
              <a:rPr lang="en-GB" sz="1400" dirty="0">
                <a:solidFill>
                  <a:schemeClr val="accent2">
                    <a:lumMod val="50000"/>
                  </a:schemeClr>
                </a:solidFill>
              </a:rPr>
              <a:t> </a:t>
            </a:r>
            <a:r>
              <a:rPr lang="en-GB" sz="1400" b="1" dirty="0">
                <a:solidFill>
                  <a:schemeClr val="accent2">
                    <a:lumMod val="50000"/>
                  </a:schemeClr>
                </a:solidFill>
              </a:rPr>
              <a:t>10,000 random values </a:t>
            </a:r>
            <a:r>
              <a:rPr lang="en-GB" sz="1400" dirty="0">
                <a:solidFill>
                  <a:schemeClr val="accent2">
                    <a:lumMod val="50000"/>
                  </a:schemeClr>
                </a:solidFill>
              </a:rPr>
              <a:t>of θ using MCMC</a:t>
            </a:r>
          </a:p>
        </p:txBody>
      </p:sp>
    </p:spTree>
    <p:extLst>
      <p:ext uri="{BB962C8B-B14F-4D97-AF65-F5344CB8AC3E}">
        <p14:creationId xmlns:p14="http://schemas.microsoft.com/office/powerpoint/2010/main" val="280194296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bg>
      <p:bgPr>
        <a:solidFill>
          <a:schemeClr val="accent1"/>
        </a:solidFill>
        <a:effectLst/>
      </p:bgPr>
    </p:bg>
    <p:spTree>
      <p:nvGrpSpPr>
        <p:cNvPr id="1" name=""/>
        <p:cNvGrpSpPr/>
        <p:nvPr/>
      </p:nvGrpSpPr>
      <p:grpSpPr>
        <a:xfrm>
          <a:off x="0" y="0"/>
          <a:ext cx="0" cy="0"/>
          <a:chOff x="0" y="0"/>
          <a:chExt cx="0" cy="0"/>
        </a:xfrm>
      </p:grpSpPr>
      <p:sp>
        <p:nvSpPr>
          <p:cNvPr id="25" name="Text Placeholder 24">
            <a:extLst>
              <a:ext uri="{FF2B5EF4-FFF2-40B4-BE49-F238E27FC236}">
                <a16:creationId xmlns:a16="http://schemas.microsoft.com/office/drawing/2014/main" id="{BE394849-EE6D-4358-A824-BBF6E518EAEA}"/>
              </a:ext>
            </a:extLst>
          </p:cNvPr>
          <p:cNvSpPr>
            <a:spLocks noGrp="1"/>
          </p:cNvSpPr>
          <p:nvPr>
            <p:ph type="body" sz="quarter" idx="15"/>
          </p:nvPr>
        </p:nvSpPr>
        <p:spPr/>
        <p:txBody>
          <a:bodyPr/>
          <a:lstStyle/>
          <a:p>
            <a:r>
              <a:rPr lang="en-US" dirty="0"/>
              <a:t>04</a:t>
            </a:r>
          </a:p>
        </p:txBody>
      </p:sp>
      <p:sp>
        <p:nvSpPr>
          <p:cNvPr id="18" name="Title 17">
            <a:extLst>
              <a:ext uri="{FF2B5EF4-FFF2-40B4-BE49-F238E27FC236}">
                <a16:creationId xmlns:a16="http://schemas.microsoft.com/office/drawing/2014/main" id="{EA6B7DE5-BFCC-4EEF-9609-8AA1C7CAD3B0}"/>
              </a:ext>
            </a:extLst>
          </p:cNvPr>
          <p:cNvSpPr>
            <a:spLocks noGrp="1"/>
          </p:cNvSpPr>
          <p:nvPr>
            <p:ph type="title"/>
          </p:nvPr>
        </p:nvSpPr>
        <p:spPr>
          <a:xfrm>
            <a:off x="1028699" y="627062"/>
            <a:ext cx="10029825" cy="1340615"/>
          </a:xfrm>
        </p:spPr>
        <p:txBody>
          <a:bodyPr/>
          <a:lstStyle/>
          <a:p>
            <a:r>
              <a:rPr lang="en-US" dirty="0"/>
              <a:t>Markov Chain Monte Carlo</a:t>
            </a:r>
          </a:p>
        </p:txBody>
      </p:sp>
      <p:sp>
        <p:nvSpPr>
          <p:cNvPr id="34" name="Date Placeholder 33">
            <a:extLst>
              <a:ext uri="{FF2B5EF4-FFF2-40B4-BE49-F238E27FC236}">
                <a16:creationId xmlns:a16="http://schemas.microsoft.com/office/drawing/2014/main" id="{D30A968E-AB03-4BB5-BF8E-EB31DFD33B17}"/>
              </a:ext>
            </a:extLst>
          </p:cNvPr>
          <p:cNvSpPr>
            <a:spLocks noGrp="1"/>
          </p:cNvSpPr>
          <p:nvPr>
            <p:ph type="dt" sz="half" idx="2"/>
          </p:nvPr>
        </p:nvSpPr>
        <p:spPr/>
        <p:txBody>
          <a:bodyPr/>
          <a:lstStyle/>
          <a:p>
            <a:fld id="{9FEF76E7-2EBE-4103-B764-AD23619BE076}" type="datetime1">
              <a:rPr lang="en-US" smtClean="0"/>
              <a:pPr/>
              <a:t>2/23/2021</a:t>
            </a:fld>
            <a:endParaRPr lang="en-US" dirty="0"/>
          </a:p>
        </p:txBody>
      </p:sp>
      <p:sp>
        <p:nvSpPr>
          <p:cNvPr id="35" name="Slide Number Placeholder 34">
            <a:extLst>
              <a:ext uri="{FF2B5EF4-FFF2-40B4-BE49-F238E27FC236}">
                <a16:creationId xmlns:a16="http://schemas.microsoft.com/office/drawing/2014/main" id="{5789CCB9-138D-4D90-8AFB-AC5C73612512}"/>
              </a:ext>
            </a:extLst>
          </p:cNvPr>
          <p:cNvSpPr>
            <a:spLocks noGrp="1"/>
          </p:cNvSpPr>
          <p:nvPr>
            <p:ph type="sldNum" sz="quarter" idx="4"/>
          </p:nvPr>
        </p:nvSpPr>
        <p:spPr/>
        <p:txBody>
          <a:bodyPr/>
          <a:lstStyle/>
          <a:p>
            <a:fld id="{294A09A9-5501-47C1-A89A-A340965A2BE2}" type="slidenum">
              <a:rPr lang="en-US" smtClean="0"/>
              <a:pPr/>
              <a:t>37</a:t>
            </a:fld>
            <a:endParaRPr lang="en-US" dirty="0"/>
          </a:p>
        </p:txBody>
      </p:sp>
      <p:sp>
        <p:nvSpPr>
          <p:cNvPr id="2" name="Rectangle 1">
            <a:extLst>
              <a:ext uri="{FF2B5EF4-FFF2-40B4-BE49-F238E27FC236}">
                <a16:creationId xmlns:a16="http://schemas.microsoft.com/office/drawing/2014/main" id="{7235C6AB-042E-4C74-82D8-9F968BD89493}"/>
              </a:ext>
            </a:extLst>
          </p:cNvPr>
          <p:cNvSpPr/>
          <p:nvPr/>
        </p:nvSpPr>
        <p:spPr>
          <a:xfrm>
            <a:off x="1028699" y="2076767"/>
            <a:ext cx="10029825" cy="4259499"/>
          </a:xfrm>
          <a:prstGeom prst="rect">
            <a:avLst/>
          </a:prstGeom>
        </p:spPr>
        <p:txBody>
          <a:bodyPr wrap="square">
            <a:spAutoFit/>
          </a:bodyPr>
          <a:lstStyle/>
          <a:p>
            <a:pPr>
              <a:lnSpc>
                <a:spcPct val="150000"/>
              </a:lnSpc>
            </a:pPr>
            <a:r>
              <a:rPr lang="en-GB" sz="1400" b="1" dirty="0">
                <a:solidFill>
                  <a:schemeClr val="accent2">
                    <a:lumMod val="50000"/>
                  </a:schemeClr>
                </a:solidFill>
              </a:rPr>
              <a:t>	When was Monte Carlo method first introduced?</a:t>
            </a:r>
          </a:p>
          <a:p>
            <a:pPr>
              <a:lnSpc>
                <a:spcPct val="150000"/>
              </a:lnSpc>
            </a:pPr>
            <a:r>
              <a:rPr lang="en-GB" sz="1400" dirty="0">
                <a:solidFill>
                  <a:schemeClr val="accent2">
                    <a:lumMod val="50000"/>
                  </a:schemeClr>
                </a:solidFill>
              </a:rPr>
              <a:t>The Monte Carlo method was crucial for the simulations needed during the ‘</a:t>
            </a:r>
            <a:r>
              <a:rPr lang="en-GB" sz="1400" b="1" dirty="0">
                <a:solidFill>
                  <a:schemeClr val="accent2">
                    <a:lumMod val="50000"/>
                  </a:schemeClr>
                </a:solidFill>
              </a:rPr>
              <a:t>Manhattan project’ during World War II to develop the first nuclear weapons.</a:t>
            </a:r>
          </a:p>
          <a:p>
            <a:pPr>
              <a:lnSpc>
                <a:spcPct val="150000"/>
              </a:lnSpc>
            </a:pPr>
            <a:endParaRPr lang="en-GB" sz="1400" dirty="0">
              <a:solidFill>
                <a:schemeClr val="accent2">
                  <a:lumMod val="50000"/>
                </a:schemeClr>
              </a:solidFill>
            </a:endParaRPr>
          </a:p>
          <a:p>
            <a:pPr>
              <a:lnSpc>
                <a:spcPct val="150000"/>
              </a:lnSpc>
            </a:pPr>
            <a:r>
              <a:rPr lang="en-GB" sz="1400" dirty="0">
                <a:solidFill>
                  <a:schemeClr val="accent2">
                    <a:lumMod val="50000"/>
                  </a:schemeClr>
                </a:solidFill>
              </a:rPr>
              <a:t>In </a:t>
            </a:r>
            <a:r>
              <a:rPr lang="en-GB" sz="1400" b="1" dirty="0">
                <a:solidFill>
                  <a:schemeClr val="accent2">
                    <a:lumMod val="50000"/>
                  </a:schemeClr>
                </a:solidFill>
              </a:rPr>
              <a:t>1946</a:t>
            </a:r>
            <a:r>
              <a:rPr lang="en-GB" sz="1400" dirty="0">
                <a:solidFill>
                  <a:schemeClr val="accent2">
                    <a:lumMod val="50000"/>
                  </a:schemeClr>
                </a:solidFill>
              </a:rPr>
              <a:t> Von </a:t>
            </a:r>
            <a:r>
              <a:rPr lang="en-GB" sz="1400" dirty="0" err="1">
                <a:solidFill>
                  <a:schemeClr val="accent2">
                    <a:lumMod val="50000"/>
                  </a:schemeClr>
                </a:solidFill>
              </a:rPr>
              <a:t>Neumman</a:t>
            </a:r>
            <a:r>
              <a:rPr lang="en-GB" sz="1400" dirty="0">
                <a:solidFill>
                  <a:schemeClr val="accent2">
                    <a:lumMod val="50000"/>
                  </a:schemeClr>
                </a:solidFill>
              </a:rPr>
              <a:t> (better known as the father of Game Theory) and his colleague </a:t>
            </a:r>
            <a:r>
              <a:rPr lang="en-GB" sz="1400" b="1" dirty="0" err="1">
                <a:solidFill>
                  <a:schemeClr val="accent2">
                    <a:lumMod val="50000"/>
                  </a:schemeClr>
                </a:solidFill>
              </a:rPr>
              <a:t>Ulam</a:t>
            </a:r>
            <a:r>
              <a:rPr lang="en-GB" sz="1400" b="1" dirty="0">
                <a:solidFill>
                  <a:schemeClr val="accent2">
                    <a:lumMod val="50000"/>
                  </a:schemeClr>
                </a:solidFill>
              </a:rPr>
              <a:t> formalised the concept</a:t>
            </a:r>
            <a:r>
              <a:rPr lang="en-GB" sz="1400" dirty="0">
                <a:solidFill>
                  <a:schemeClr val="accent2">
                    <a:lumMod val="50000"/>
                  </a:schemeClr>
                </a:solidFill>
              </a:rPr>
              <a:t>. They were </a:t>
            </a:r>
            <a:r>
              <a:rPr lang="en-GB" sz="1400" b="1" dirty="0">
                <a:solidFill>
                  <a:schemeClr val="accent2">
                    <a:lumMod val="50000"/>
                  </a:schemeClr>
                </a:solidFill>
              </a:rPr>
              <a:t>investigating radiation shielding and the distance that neutrons would likely travel through various materials</a:t>
            </a:r>
            <a:r>
              <a:rPr lang="en-GB" sz="1400" dirty="0">
                <a:solidFill>
                  <a:schemeClr val="accent2">
                    <a:lumMod val="50000"/>
                  </a:schemeClr>
                </a:solidFill>
              </a:rPr>
              <a:t>. Although they had enough data, the physicists in the lab were unable to solve the problem using conventional analytical math, then, </a:t>
            </a:r>
            <a:r>
              <a:rPr lang="en-GB" sz="1400" b="1" dirty="0" err="1">
                <a:solidFill>
                  <a:schemeClr val="accent2">
                    <a:lumMod val="50000"/>
                  </a:schemeClr>
                </a:solidFill>
              </a:rPr>
              <a:t>Ulam</a:t>
            </a:r>
            <a:r>
              <a:rPr lang="en-GB" sz="1400" b="1" dirty="0">
                <a:solidFill>
                  <a:schemeClr val="accent2">
                    <a:lumMod val="50000"/>
                  </a:schemeClr>
                </a:solidFill>
              </a:rPr>
              <a:t> had the idea of using random experiments with ‘truly random’ numbers.</a:t>
            </a:r>
          </a:p>
          <a:p>
            <a:pPr>
              <a:lnSpc>
                <a:spcPct val="150000"/>
              </a:lnSpc>
            </a:pPr>
            <a:endParaRPr lang="en-GB" sz="1400" dirty="0">
              <a:solidFill>
                <a:schemeClr val="accent2">
                  <a:lumMod val="50000"/>
                </a:schemeClr>
              </a:solidFill>
            </a:endParaRPr>
          </a:p>
          <a:p>
            <a:pPr>
              <a:lnSpc>
                <a:spcPct val="150000"/>
              </a:lnSpc>
            </a:pPr>
            <a:r>
              <a:rPr lang="en-GB" sz="1400" dirty="0">
                <a:solidFill>
                  <a:schemeClr val="accent2">
                    <a:lumMod val="50000"/>
                  </a:schemeClr>
                </a:solidFill>
              </a:rPr>
              <a:t>At the time, this project was kept secret and they required a codename; it was </a:t>
            </a:r>
            <a:r>
              <a:rPr lang="en-GB" sz="1400" b="1" dirty="0" err="1">
                <a:solidFill>
                  <a:schemeClr val="accent2">
                    <a:lumMod val="50000"/>
                  </a:schemeClr>
                </a:solidFill>
              </a:rPr>
              <a:t>Ulam</a:t>
            </a:r>
            <a:r>
              <a:rPr lang="en-GB" sz="1400" b="1" dirty="0">
                <a:solidFill>
                  <a:schemeClr val="accent2">
                    <a:lumMod val="50000"/>
                  </a:schemeClr>
                </a:solidFill>
              </a:rPr>
              <a:t> who suggested the name of Monte Carlo.</a:t>
            </a:r>
            <a:r>
              <a:rPr lang="en-GB" sz="1400" dirty="0">
                <a:solidFill>
                  <a:schemeClr val="accent2">
                    <a:lumMod val="50000"/>
                  </a:schemeClr>
                </a:solidFill>
              </a:rPr>
              <a:t> He got the inspiration from </a:t>
            </a:r>
            <a:r>
              <a:rPr lang="en-GB" sz="1400" b="1" dirty="0">
                <a:solidFill>
                  <a:schemeClr val="accent2">
                    <a:lumMod val="50000"/>
                  </a:schemeClr>
                </a:solidFill>
              </a:rPr>
              <a:t>his uncle</a:t>
            </a:r>
            <a:r>
              <a:rPr lang="en-GB" sz="1400" dirty="0">
                <a:solidFill>
                  <a:schemeClr val="accent2">
                    <a:lumMod val="50000"/>
                  </a:schemeClr>
                </a:solidFill>
              </a:rPr>
              <a:t>, who seemed to be an adept of ‘</a:t>
            </a:r>
            <a:r>
              <a:rPr lang="en-GB" sz="1400" b="1" dirty="0">
                <a:solidFill>
                  <a:schemeClr val="accent2">
                    <a:lumMod val="50000"/>
                  </a:schemeClr>
                </a:solidFill>
              </a:rPr>
              <a:t>Casino de Monte-Carlo’ in Monaco where he would spend his time gambling family money</a:t>
            </a:r>
            <a:r>
              <a:rPr lang="en-GB" sz="1400" dirty="0">
                <a:solidFill>
                  <a:schemeClr val="accent2">
                    <a:lumMod val="50000"/>
                  </a:schemeClr>
                </a:solidFill>
              </a:rPr>
              <a:t>.</a:t>
            </a:r>
          </a:p>
        </p:txBody>
      </p:sp>
      <p:sp>
        <p:nvSpPr>
          <p:cNvPr id="3" name="TextBox 2">
            <a:extLst>
              <a:ext uri="{FF2B5EF4-FFF2-40B4-BE49-F238E27FC236}">
                <a16:creationId xmlns:a16="http://schemas.microsoft.com/office/drawing/2014/main" id="{755D3D54-6CE8-44A4-90C6-BD2A13AD5CFF}"/>
              </a:ext>
            </a:extLst>
          </p:cNvPr>
          <p:cNvSpPr txBox="1"/>
          <p:nvPr/>
        </p:nvSpPr>
        <p:spPr>
          <a:xfrm>
            <a:off x="896112" y="6556248"/>
            <a:ext cx="8390438" cy="215444"/>
          </a:xfrm>
          <a:prstGeom prst="rect">
            <a:avLst/>
          </a:prstGeom>
          <a:noFill/>
        </p:spPr>
        <p:txBody>
          <a:bodyPr wrap="none" rtlCol="0">
            <a:spAutoFit/>
          </a:bodyPr>
          <a:lstStyle/>
          <a:p>
            <a:r>
              <a:rPr lang="en-GB" sz="800" dirty="0"/>
              <a:t>Source: https://medium.com/analytics-vidhya/neural-networks-in-finance-markov-chain-monte-carlo-mcmc-and-stochastic-volatility-modelling-3f4f148c3046</a:t>
            </a:r>
          </a:p>
        </p:txBody>
      </p:sp>
      <p:pic>
        <p:nvPicPr>
          <p:cNvPr id="8" name="Picture 7" descr="Image result for monte carlo casino">
            <a:extLst>
              <a:ext uri="{FF2B5EF4-FFF2-40B4-BE49-F238E27FC236}">
                <a16:creationId xmlns:a16="http://schemas.microsoft.com/office/drawing/2014/main" id="{8958FD26-7139-4A9C-8B03-187DFC4235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86550" y="830062"/>
            <a:ext cx="2500745" cy="15585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800525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5" name="Text Placeholder 24">
            <a:extLst>
              <a:ext uri="{FF2B5EF4-FFF2-40B4-BE49-F238E27FC236}">
                <a16:creationId xmlns:a16="http://schemas.microsoft.com/office/drawing/2014/main" id="{BE394849-EE6D-4358-A824-BBF6E518EAEA}"/>
              </a:ext>
            </a:extLst>
          </p:cNvPr>
          <p:cNvSpPr>
            <a:spLocks noGrp="1"/>
          </p:cNvSpPr>
          <p:nvPr>
            <p:ph type="body" sz="quarter" idx="15"/>
          </p:nvPr>
        </p:nvSpPr>
        <p:spPr/>
        <p:txBody>
          <a:bodyPr/>
          <a:lstStyle/>
          <a:p>
            <a:r>
              <a:rPr lang="en-US" dirty="0"/>
              <a:t>04</a:t>
            </a:r>
          </a:p>
        </p:txBody>
      </p:sp>
      <p:sp>
        <p:nvSpPr>
          <p:cNvPr id="18" name="Title 17">
            <a:extLst>
              <a:ext uri="{FF2B5EF4-FFF2-40B4-BE49-F238E27FC236}">
                <a16:creationId xmlns:a16="http://schemas.microsoft.com/office/drawing/2014/main" id="{EA6B7DE5-BFCC-4EEF-9609-8AA1C7CAD3B0}"/>
              </a:ext>
            </a:extLst>
          </p:cNvPr>
          <p:cNvSpPr>
            <a:spLocks noGrp="1"/>
          </p:cNvSpPr>
          <p:nvPr>
            <p:ph type="title"/>
          </p:nvPr>
        </p:nvSpPr>
        <p:spPr>
          <a:xfrm>
            <a:off x="1028699" y="627062"/>
            <a:ext cx="9420225" cy="1340615"/>
          </a:xfrm>
        </p:spPr>
        <p:txBody>
          <a:bodyPr/>
          <a:lstStyle/>
          <a:p>
            <a:r>
              <a:rPr lang="en-US" dirty="0"/>
              <a:t>MCMC</a:t>
            </a:r>
          </a:p>
        </p:txBody>
      </p:sp>
      <p:sp>
        <p:nvSpPr>
          <p:cNvPr id="34" name="Date Placeholder 33">
            <a:extLst>
              <a:ext uri="{FF2B5EF4-FFF2-40B4-BE49-F238E27FC236}">
                <a16:creationId xmlns:a16="http://schemas.microsoft.com/office/drawing/2014/main" id="{D30A968E-AB03-4BB5-BF8E-EB31DFD33B17}"/>
              </a:ext>
            </a:extLst>
          </p:cNvPr>
          <p:cNvSpPr>
            <a:spLocks noGrp="1"/>
          </p:cNvSpPr>
          <p:nvPr>
            <p:ph type="dt" sz="half" idx="2"/>
          </p:nvPr>
        </p:nvSpPr>
        <p:spPr/>
        <p:txBody>
          <a:bodyPr/>
          <a:lstStyle/>
          <a:p>
            <a:fld id="{9FEF76E7-2EBE-4103-B764-AD23619BE076}" type="datetime1">
              <a:rPr lang="en-US" smtClean="0"/>
              <a:pPr/>
              <a:t>2/23/2021</a:t>
            </a:fld>
            <a:endParaRPr lang="en-US" dirty="0"/>
          </a:p>
        </p:txBody>
      </p:sp>
      <p:sp>
        <p:nvSpPr>
          <p:cNvPr id="35" name="Slide Number Placeholder 34">
            <a:extLst>
              <a:ext uri="{FF2B5EF4-FFF2-40B4-BE49-F238E27FC236}">
                <a16:creationId xmlns:a16="http://schemas.microsoft.com/office/drawing/2014/main" id="{5789CCB9-138D-4D90-8AFB-AC5C73612512}"/>
              </a:ext>
            </a:extLst>
          </p:cNvPr>
          <p:cNvSpPr>
            <a:spLocks noGrp="1"/>
          </p:cNvSpPr>
          <p:nvPr>
            <p:ph type="sldNum" sz="quarter" idx="4"/>
          </p:nvPr>
        </p:nvSpPr>
        <p:spPr/>
        <p:txBody>
          <a:bodyPr/>
          <a:lstStyle/>
          <a:p>
            <a:fld id="{294A09A9-5501-47C1-A89A-A340965A2BE2}" type="slidenum">
              <a:rPr lang="en-US" smtClean="0"/>
              <a:pPr/>
              <a:t>38</a:t>
            </a:fld>
            <a:endParaRPr lang="en-US" dirty="0"/>
          </a:p>
        </p:txBody>
      </p:sp>
      <p:sp>
        <p:nvSpPr>
          <p:cNvPr id="2" name="Rectangle 1">
            <a:extLst>
              <a:ext uri="{FF2B5EF4-FFF2-40B4-BE49-F238E27FC236}">
                <a16:creationId xmlns:a16="http://schemas.microsoft.com/office/drawing/2014/main" id="{7235C6AB-042E-4C74-82D8-9F968BD89493}"/>
              </a:ext>
            </a:extLst>
          </p:cNvPr>
          <p:cNvSpPr/>
          <p:nvPr/>
        </p:nvSpPr>
        <p:spPr>
          <a:xfrm>
            <a:off x="1028699" y="2076767"/>
            <a:ext cx="10029825" cy="3746795"/>
          </a:xfrm>
          <a:prstGeom prst="rect">
            <a:avLst/>
          </a:prstGeom>
        </p:spPr>
        <p:txBody>
          <a:bodyPr wrap="square">
            <a:spAutoFit/>
          </a:bodyPr>
          <a:lstStyle/>
          <a:p>
            <a:pPr>
              <a:lnSpc>
                <a:spcPct val="150000"/>
              </a:lnSpc>
            </a:pPr>
            <a:r>
              <a:rPr lang="en-GB" sz="1600" b="1" u="sng" dirty="0">
                <a:solidFill>
                  <a:schemeClr val="accent2">
                    <a:lumMod val="50000"/>
                  </a:schemeClr>
                </a:solidFill>
              </a:rPr>
              <a:t>Weaknesses:</a:t>
            </a:r>
          </a:p>
          <a:p>
            <a:pPr marL="285750" indent="-285750">
              <a:lnSpc>
                <a:spcPct val="150000"/>
              </a:lnSpc>
              <a:buFont typeface="Arial" panose="020B0604020202020204" pitchFamily="34" charset="0"/>
              <a:buChar char="•"/>
            </a:pPr>
            <a:r>
              <a:rPr lang="en-GB" sz="1600" dirty="0">
                <a:solidFill>
                  <a:schemeClr val="accent2">
                    <a:lumMod val="50000"/>
                  </a:schemeClr>
                </a:solidFill>
              </a:rPr>
              <a:t>MCMC are </a:t>
            </a:r>
            <a:r>
              <a:rPr lang="en-GB" sz="1600" b="1" dirty="0">
                <a:solidFill>
                  <a:schemeClr val="accent2">
                    <a:lumMod val="50000"/>
                  </a:schemeClr>
                </a:solidFill>
              </a:rPr>
              <a:t>computationally slow</a:t>
            </a:r>
            <a:r>
              <a:rPr lang="en-GB" sz="1600" dirty="0">
                <a:solidFill>
                  <a:schemeClr val="accent2">
                    <a:lumMod val="50000"/>
                  </a:schemeClr>
                </a:solidFill>
              </a:rPr>
              <a:t>.</a:t>
            </a:r>
          </a:p>
          <a:p>
            <a:pPr marL="285750" indent="-285750">
              <a:lnSpc>
                <a:spcPct val="150000"/>
              </a:lnSpc>
              <a:buFont typeface="Arial" panose="020B0604020202020204" pitchFamily="34" charset="0"/>
              <a:buChar char="•"/>
            </a:pPr>
            <a:r>
              <a:rPr lang="en-GB" sz="1600" dirty="0">
                <a:solidFill>
                  <a:schemeClr val="accent2">
                    <a:lumMod val="50000"/>
                  </a:schemeClr>
                </a:solidFill>
              </a:rPr>
              <a:t>It is difficult to determine </a:t>
            </a:r>
            <a:r>
              <a:rPr lang="en-GB" sz="1600" b="1" dirty="0">
                <a:solidFill>
                  <a:schemeClr val="accent2">
                    <a:lumMod val="50000"/>
                  </a:schemeClr>
                </a:solidFill>
              </a:rPr>
              <a:t>how many steps are needed to converge to the stationary distribution </a:t>
            </a:r>
            <a:r>
              <a:rPr lang="en-GB" sz="1600" dirty="0">
                <a:solidFill>
                  <a:schemeClr val="accent2">
                    <a:lumMod val="50000"/>
                  </a:schemeClr>
                </a:solidFill>
              </a:rPr>
              <a:t>within an acceptable error. (the convergence of an MCMC algorithm is a convergence in distribution not a point).</a:t>
            </a:r>
          </a:p>
          <a:p>
            <a:pPr marL="285750" indent="-285750">
              <a:lnSpc>
                <a:spcPct val="150000"/>
              </a:lnSpc>
              <a:buFont typeface="Arial" panose="020B0604020202020204" pitchFamily="34" charset="0"/>
              <a:buChar char="•"/>
            </a:pPr>
            <a:r>
              <a:rPr lang="en-GB" sz="1600" dirty="0">
                <a:solidFill>
                  <a:schemeClr val="accent2">
                    <a:lumMod val="50000"/>
                  </a:schemeClr>
                </a:solidFill>
              </a:rPr>
              <a:t>Typically, MCMC sampling can </a:t>
            </a:r>
            <a:r>
              <a:rPr lang="en-GB" sz="1600" b="1" dirty="0">
                <a:solidFill>
                  <a:schemeClr val="accent2">
                    <a:lumMod val="50000"/>
                  </a:schemeClr>
                </a:solidFill>
              </a:rPr>
              <a:t>only approximate the target distribution</a:t>
            </a:r>
            <a:r>
              <a:rPr lang="en-GB" sz="1600" dirty="0">
                <a:solidFill>
                  <a:schemeClr val="accent2">
                    <a:lumMod val="50000"/>
                  </a:schemeClr>
                </a:solidFill>
              </a:rPr>
              <a:t>, as there is always some residual effect of the starting position</a:t>
            </a:r>
          </a:p>
          <a:p>
            <a:pPr marL="285750" indent="-285750">
              <a:lnSpc>
                <a:spcPct val="150000"/>
              </a:lnSpc>
              <a:buFont typeface="Arial" panose="020B0604020202020204" pitchFamily="34" charset="0"/>
              <a:buChar char="•"/>
            </a:pPr>
            <a:r>
              <a:rPr lang="en-GB" sz="1600" dirty="0">
                <a:solidFill>
                  <a:schemeClr val="accent2">
                    <a:lumMod val="50000"/>
                  </a:schemeClr>
                </a:solidFill>
              </a:rPr>
              <a:t>Using the </a:t>
            </a:r>
            <a:r>
              <a:rPr lang="en-GB" sz="1600" b="1" dirty="0">
                <a:solidFill>
                  <a:schemeClr val="accent2">
                    <a:lumMod val="50000"/>
                  </a:schemeClr>
                </a:solidFill>
              </a:rPr>
              <a:t>output</a:t>
            </a:r>
            <a:r>
              <a:rPr lang="en-GB" sz="1600" dirty="0">
                <a:solidFill>
                  <a:schemeClr val="accent2">
                    <a:lumMod val="50000"/>
                  </a:schemeClr>
                </a:solidFill>
              </a:rPr>
              <a:t> of an MCMC algorithm </a:t>
            </a:r>
            <a:r>
              <a:rPr lang="en-GB" sz="1600" b="1" dirty="0">
                <a:solidFill>
                  <a:schemeClr val="accent2">
                    <a:lumMod val="50000"/>
                  </a:schemeClr>
                </a:solidFill>
              </a:rPr>
              <a:t>that has not converged </a:t>
            </a:r>
            <a:r>
              <a:rPr lang="en-GB" sz="1600" dirty="0">
                <a:solidFill>
                  <a:schemeClr val="accent2">
                    <a:lumMod val="50000"/>
                  </a:schemeClr>
                </a:solidFill>
              </a:rPr>
              <a:t>may lead to </a:t>
            </a:r>
            <a:r>
              <a:rPr lang="en-GB" sz="1600" b="1" dirty="0">
                <a:solidFill>
                  <a:schemeClr val="accent2">
                    <a:lumMod val="50000"/>
                  </a:schemeClr>
                </a:solidFill>
              </a:rPr>
              <a:t>incorrect inferences </a:t>
            </a:r>
            <a:r>
              <a:rPr lang="en-GB" sz="1600" dirty="0">
                <a:solidFill>
                  <a:schemeClr val="accent2">
                    <a:lumMod val="50000"/>
                  </a:schemeClr>
                </a:solidFill>
              </a:rPr>
              <a:t>on the problem at hand</a:t>
            </a:r>
          </a:p>
          <a:p>
            <a:pPr>
              <a:lnSpc>
                <a:spcPct val="150000"/>
              </a:lnSpc>
            </a:pPr>
            <a:endParaRPr lang="en-GB" sz="1600" dirty="0">
              <a:solidFill>
                <a:schemeClr val="accent2">
                  <a:lumMod val="50000"/>
                </a:schemeClr>
              </a:solidFill>
            </a:endParaRPr>
          </a:p>
        </p:txBody>
      </p:sp>
    </p:spTree>
    <p:extLst>
      <p:ext uri="{BB962C8B-B14F-4D97-AF65-F5344CB8AC3E}">
        <p14:creationId xmlns:p14="http://schemas.microsoft.com/office/powerpoint/2010/main" val="62427098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5" name="Text Placeholder 24">
            <a:extLst>
              <a:ext uri="{FF2B5EF4-FFF2-40B4-BE49-F238E27FC236}">
                <a16:creationId xmlns:a16="http://schemas.microsoft.com/office/drawing/2014/main" id="{BE394849-EE6D-4358-A824-BBF6E518EAEA}"/>
              </a:ext>
            </a:extLst>
          </p:cNvPr>
          <p:cNvSpPr>
            <a:spLocks noGrp="1"/>
          </p:cNvSpPr>
          <p:nvPr>
            <p:ph type="body" sz="quarter" idx="15"/>
          </p:nvPr>
        </p:nvSpPr>
        <p:spPr/>
        <p:txBody>
          <a:bodyPr/>
          <a:lstStyle/>
          <a:p>
            <a:r>
              <a:rPr lang="en-US" dirty="0"/>
              <a:t>04</a:t>
            </a:r>
          </a:p>
        </p:txBody>
      </p:sp>
      <p:sp>
        <p:nvSpPr>
          <p:cNvPr id="18" name="Title 17">
            <a:extLst>
              <a:ext uri="{FF2B5EF4-FFF2-40B4-BE49-F238E27FC236}">
                <a16:creationId xmlns:a16="http://schemas.microsoft.com/office/drawing/2014/main" id="{EA6B7DE5-BFCC-4EEF-9609-8AA1C7CAD3B0}"/>
              </a:ext>
            </a:extLst>
          </p:cNvPr>
          <p:cNvSpPr>
            <a:spLocks noGrp="1"/>
          </p:cNvSpPr>
          <p:nvPr>
            <p:ph type="title"/>
          </p:nvPr>
        </p:nvSpPr>
        <p:spPr>
          <a:xfrm>
            <a:off x="1028699" y="627062"/>
            <a:ext cx="10029825" cy="1340615"/>
          </a:xfrm>
        </p:spPr>
        <p:txBody>
          <a:bodyPr/>
          <a:lstStyle/>
          <a:p>
            <a:r>
              <a:rPr lang="en-US" dirty="0"/>
              <a:t>Markov Chain Monte Carlo - MCMC</a:t>
            </a:r>
          </a:p>
        </p:txBody>
      </p:sp>
      <p:sp>
        <p:nvSpPr>
          <p:cNvPr id="34" name="Date Placeholder 33">
            <a:extLst>
              <a:ext uri="{FF2B5EF4-FFF2-40B4-BE49-F238E27FC236}">
                <a16:creationId xmlns:a16="http://schemas.microsoft.com/office/drawing/2014/main" id="{D30A968E-AB03-4BB5-BF8E-EB31DFD33B17}"/>
              </a:ext>
            </a:extLst>
          </p:cNvPr>
          <p:cNvSpPr>
            <a:spLocks noGrp="1"/>
          </p:cNvSpPr>
          <p:nvPr>
            <p:ph type="dt" sz="half" idx="2"/>
          </p:nvPr>
        </p:nvSpPr>
        <p:spPr/>
        <p:txBody>
          <a:bodyPr/>
          <a:lstStyle/>
          <a:p>
            <a:fld id="{9FEF76E7-2EBE-4103-B764-AD23619BE076}" type="datetime1">
              <a:rPr lang="en-US" smtClean="0"/>
              <a:pPr/>
              <a:t>2/23/2021</a:t>
            </a:fld>
            <a:endParaRPr lang="en-US" dirty="0"/>
          </a:p>
        </p:txBody>
      </p:sp>
      <p:sp>
        <p:nvSpPr>
          <p:cNvPr id="35" name="Slide Number Placeholder 34">
            <a:extLst>
              <a:ext uri="{FF2B5EF4-FFF2-40B4-BE49-F238E27FC236}">
                <a16:creationId xmlns:a16="http://schemas.microsoft.com/office/drawing/2014/main" id="{5789CCB9-138D-4D90-8AFB-AC5C73612512}"/>
              </a:ext>
            </a:extLst>
          </p:cNvPr>
          <p:cNvSpPr>
            <a:spLocks noGrp="1"/>
          </p:cNvSpPr>
          <p:nvPr>
            <p:ph type="sldNum" sz="quarter" idx="4"/>
          </p:nvPr>
        </p:nvSpPr>
        <p:spPr/>
        <p:txBody>
          <a:bodyPr/>
          <a:lstStyle/>
          <a:p>
            <a:fld id="{294A09A9-5501-47C1-A89A-A340965A2BE2}" type="slidenum">
              <a:rPr lang="en-US" smtClean="0"/>
              <a:pPr/>
              <a:t>39</a:t>
            </a:fld>
            <a:endParaRPr lang="en-US" dirty="0"/>
          </a:p>
        </p:txBody>
      </p:sp>
      <p:sp>
        <p:nvSpPr>
          <p:cNvPr id="2" name="Rectangle 1">
            <a:extLst>
              <a:ext uri="{FF2B5EF4-FFF2-40B4-BE49-F238E27FC236}">
                <a16:creationId xmlns:a16="http://schemas.microsoft.com/office/drawing/2014/main" id="{7235C6AB-042E-4C74-82D8-9F968BD89493}"/>
              </a:ext>
            </a:extLst>
          </p:cNvPr>
          <p:cNvSpPr/>
          <p:nvPr/>
        </p:nvSpPr>
        <p:spPr>
          <a:xfrm>
            <a:off x="1028699" y="2076767"/>
            <a:ext cx="10029825" cy="4619150"/>
          </a:xfrm>
          <a:prstGeom prst="rect">
            <a:avLst/>
          </a:prstGeom>
        </p:spPr>
        <p:txBody>
          <a:bodyPr wrap="square">
            <a:spAutoFit/>
          </a:bodyPr>
          <a:lstStyle/>
          <a:p>
            <a:pPr>
              <a:lnSpc>
                <a:spcPct val="150000"/>
              </a:lnSpc>
            </a:pPr>
            <a:r>
              <a:rPr lang="en-GB" b="1" dirty="0">
                <a:solidFill>
                  <a:schemeClr val="accent2">
                    <a:lumMod val="50000"/>
                  </a:schemeClr>
                </a:solidFill>
              </a:rPr>
              <a:t>Real world examples where we have used MCMC:</a:t>
            </a:r>
          </a:p>
          <a:p>
            <a:pPr marL="285750" indent="-285750">
              <a:lnSpc>
                <a:spcPct val="150000"/>
              </a:lnSpc>
              <a:buFont typeface="Arial" panose="020B0604020202020204" pitchFamily="34" charset="0"/>
              <a:buChar char="•"/>
            </a:pPr>
            <a:r>
              <a:rPr lang="en-GB" dirty="0">
                <a:solidFill>
                  <a:schemeClr val="accent2">
                    <a:lumMod val="50000"/>
                  </a:schemeClr>
                </a:solidFill>
              </a:rPr>
              <a:t>Modelling sunspot counts over time </a:t>
            </a:r>
            <a:r>
              <a:rPr lang="en-GB" dirty="0">
                <a:solidFill>
                  <a:schemeClr val="accent2">
                    <a:lumMod val="50000"/>
                  </a:schemeClr>
                </a:solidFill>
                <a:hlinkClick r:id="rId3"/>
              </a:rPr>
              <a:t>here</a:t>
            </a:r>
            <a:r>
              <a:rPr lang="en-GB" dirty="0">
                <a:solidFill>
                  <a:schemeClr val="accent2">
                    <a:lumMod val="50000"/>
                  </a:schemeClr>
                </a:solidFill>
              </a:rPr>
              <a:t>.</a:t>
            </a:r>
          </a:p>
          <a:p>
            <a:pPr marL="285750" indent="-285750">
              <a:lnSpc>
                <a:spcPct val="150000"/>
              </a:lnSpc>
              <a:buFont typeface="Arial" panose="020B0604020202020204" pitchFamily="34" charset="0"/>
              <a:buChar char="•"/>
            </a:pPr>
            <a:r>
              <a:rPr lang="en-GB" dirty="0">
                <a:solidFill>
                  <a:schemeClr val="accent2">
                    <a:lumMod val="50000"/>
                  </a:schemeClr>
                </a:solidFill>
              </a:rPr>
              <a:t>Predicting the number of goals in the World Cup </a:t>
            </a:r>
            <a:r>
              <a:rPr lang="en-GB" dirty="0">
                <a:solidFill>
                  <a:schemeClr val="accent2">
                    <a:lumMod val="50000"/>
                  </a:schemeClr>
                </a:solidFill>
                <a:hlinkClick r:id="rId4"/>
              </a:rPr>
              <a:t>here</a:t>
            </a:r>
            <a:endParaRPr lang="en-GB" dirty="0">
              <a:solidFill>
                <a:schemeClr val="accent2">
                  <a:lumMod val="50000"/>
                </a:schemeClr>
              </a:solidFill>
            </a:endParaRPr>
          </a:p>
          <a:p>
            <a:pPr marL="285750" indent="-285750">
              <a:lnSpc>
                <a:spcPct val="150000"/>
              </a:lnSpc>
              <a:buFont typeface="Arial" panose="020B0604020202020204" pitchFamily="34" charset="0"/>
              <a:buChar char="•"/>
            </a:pPr>
            <a:r>
              <a:rPr lang="en-GB" dirty="0">
                <a:solidFill>
                  <a:schemeClr val="accent2">
                    <a:lumMod val="50000"/>
                  </a:schemeClr>
                </a:solidFill>
              </a:rPr>
              <a:t>Simulating stock prices </a:t>
            </a:r>
            <a:r>
              <a:rPr lang="en-GB" dirty="0">
                <a:solidFill>
                  <a:schemeClr val="accent2">
                    <a:lumMod val="50000"/>
                  </a:schemeClr>
                </a:solidFill>
                <a:hlinkClick r:id="rId5"/>
              </a:rPr>
              <a:t>here</a:t>
            </a:r>
            <a:r>
              <a:rPr lang="en-GB" dirty="0">
                <a:solidFill>
                  <a:schemeClr val="accent2">
                    <a:lumMod val="50000"/>
                  </a:schemeClr>
                </a:solidFill>
              </a:rPr>
              <a:t>.</a:t>
            </a:r>
          </a:p>
          <a:p>
            <a:pPr marL="285750" indent="-285750">
              <a:lnSpc>
                <a:spcPct val="150000"/>
              </a:lnSpc>
              <a:buFont typeface="Arial" panose="020B0604020202020204" pitchFamily="34" charset="0"/>
              <a:buChar char="•"/>
            </a:pPr>
            <a:r>
              <a:rPr lang="en-GB" dirty="0">
                <a:solidFill>
                  <a:schemeClr val="accent2">
                    <a:lumMod val="50000"/>
                  </a:schemeClr>
                </a:solidFill>
              </a:rPr>
              <a:t>S&amp;P 500 price model </a:t>
            </a:r>
            <a:r>
              <a:rPr lang="en-GB" dirty="0">
                <a:solidFill>
                  <a:schemeClr val="accent2">
                    <a:lumMod val="50000"/>
                  </a:schemeClr>
                </a:solidFill>
                <a:hlinkClick r:id="rId6"/>
              </a:rPr>
              <a:t>here</a:t>
            </a:r>
            <a:r>
              <a:rPr lang="en-GB" dirty="0">
                <a:solidFill>
                  <a:schemeClr val="accent2">
                    <a:lumMod val="50000"/>
                  </a:schemeClr>
                </a:solidFill>
              </a:rPr>
              <a:t>.</a:t>
            </a:r>
          </a:p>
          <a:p>
            <a:pPr marL="285750" indent="-285750">
              <a:lnSpc>
                <a:spcPct val="150000"/>
              </a:lnSpc>
              <a:buFont typeface="Arial" panose="020B0604020202020204" pitchFamily="34" charset="0"/>
              <a:buChar char="•"/>
            </a:pPr>
            <a:r>
              <a:rPr lang="en-GB" dirty="0">
                <a:solidFill>
                  <a:schemeClr val="accent2">
                    <a:lumMod val="50000"/>
                  </a:schemeClr>
                </a:solidFill>
              </a:rPr>
              <a:t>Simulating the 2016 US Presidential Election </a:t>
            </a:r>
            <a:r>
              <a:rPr lang="en-GB" dirty="0">
                <a:solidFill>
                  <a:schemeClr val="accent2">
                    <a:lumMod val="50000"/>
                  </a:schemeClr>
                </a:solidFill>
                <a:hlinkClick r:id="rId7"/>
              </a:rPr>
              <a:t>here</a:t>
            </a:r>
            <a:r>
              <a:rPr lang="en-GB" dirty="0">
                <a:solidFill>
                  <a:schemeClr val="accent2">
                    <a:lumMod val="50000"/>
                  </a:schemeClr>
                </a:solidFill>
              </a:rPr>
              <a:t>.</a:t>
            </a:r>
          </a:p>
          <a:p>
            <a:pPr marL="285750" indent="-285750">
              <a:lnSpc>
                <a:spcPct val="150000"/>
              </a:lnSpc>
              <a:buFont typeface="Arial" panose="020B0604020202020204" pitchFamily="34" charset="0"/>
              <a:buChar char="•"/>
            </a:pPr>
            <a:r>
              <a:rPr lang="en-GB" dirty="0">
                <a:solidFill>
                  <a:schemeClr val="accent2">
                    <a:lumMod val="50000"/>
                  </a:schemeClr>
                </a:solidFill>
              </a:rPr>
              <a:t>Simulating Hamiltonian dynamics </a:t>
            </a:r>
            <a:r>
              <a:rPr lang="en-GB" dirty="0">
                <a:solidFill>
                  <a:schemeClr val="accent2">
                    <a:lumMod val="50000"/>
                  </a:schemeClr>
                </a:solidFill>
                <a:hlinkClick r:id="rId8"/>
              </a:rPr>
              <a:t>here</a:t>
            </a:r>
            <a:r>
              <a:rPr lang="en-GB" dirty="0">
                <a:solidFill>
                  <a:schemeClr val="accent2">
                    <a:lumMod val="50000"/>
                  </a:schemeClr>
                </a:solidFill>
              </a:rPr>
              <a:t>.</a:t>
            </a:r>
          </a:p>
          <a:p>
            <a:pPr>
              <a:lnSpc>
                <a:spcPct val="150000"/>
              </a:lnSpc>
            </a:pPr>
            <a:endParaRPr lang="en-GB" b="1" dirty="0">
              <a:solidFill>
                <a:schemeClr val="accent2">
                  <a:lumMod val="50000"/>
                </a:schemeClr>
              </a:solidFill>
            </a:endParaRPr>
          </a:p>
          <a:p>
            <a:pPr>
              <a:lnSpc>
                <a:spcPct val="150000"/>
              </a:lnSpc>
            </a:pPr>
            <a:endParaRPr lang="en-GB" b="1" dirty="0">
              <a:solidFill>
                <a:schemeClr val="accent2">
                  <a:lumMod val="50000"/>
                </a:schemeClr>
              </a:solidFill>
            </a:endParaRPr>
          </a:p>
          <a:p>
            <a:pPr>
              <a:lnSpc>
                <a:spcPct val="150000"/>
              </a:lnSpc>
            </a:pPr>
            <a:endParaRPr lang="en-GB" b="1" dirty="0">
              <a:solidFill>
                <a:schemeClr val="accent2">
                  <a:lumMod val="50000"/>
                </a:schemeClr>
              </a:solidFill>
            </a:endParaRPr>
          </a:p>
          <a:p>
            <a:pPr>
              <a:lnSpc>
                <a:spcPct val="150000"/>
              </a:lnSpc>
            </a:pPr>
            <a:endParaRPr lang="en-GB" dirty="0">
              <a:solidFill>
                <a:schemeClr val="accent2">
                  <a:lumMod val="50000"/>
                </a:schemeClr>
              </a:solidFill>
            </a:endParaRPr>
          </a:p>
        </p:txBody>
      </p:sp>
    </p:spTree>
    <p:extLst>
      <p:ext uri="{BB962C8B-B14F-4D97-AF65-F5344CB8AC3E}">
        <p14:creationId xmlns:p14="http://schemas.microsoft.com/office/powerpoint/2010/main" val="6087016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5" name="Text Placeholder 24">
            <a:extLst>
              <a:ext uri="{FF2B5EF4-FFF2-40B4-BE49-F238E27FC236}">
                <a16:creationId xmlns:a16="http://schemas.microsoft.com/office/drawing/2014/main" id="{BE394849-EE6D-4358-A824-BBF6E518EAEA}"/>
              </a:ext>
            </a:extLst>
          </p:cNvPr>
          <p:cNvSpPr>
            <a:spLocks noGrp="1"/>
          </p:cNvSpPr>
          <p:nvPr>
            <p:ph type="body" sz="quarter" idx="15"/>
          </p:nvPr>
        </p:nvSpPr>
        <p:spPr/>
        <p:txBody>
          <a:bodyPr/>
          <a:lstStyle/>
          <a:p>
            <a:r>
              <a:rPr lang="en-US" dirty="0"/>
              <a:t>01</a:t>
            </a:r>
          </a:p>
        </p:txBody>
      </p:sp>
      <p:sp>
        <p:nvSpPr>
          <p:cNvPr id="18" name="Title 17">
            <a:extLst>
              <a:ext uri="{FF2B5EF4-FFF2-40B4-BE49-F238E27FC236}">
                <a16:creationId xmlns:a16="http://schemas.microsoft.com/office/drawing/2014/main" id="{EA6B7DE5-BFCC-4EEF-9609-8AA1C7CAD3B0}"/>
              </a:ext>
            </a:extLst>
          </p:cNvPr>
          <p:cNvSpPr>
            <a:spLocks noGrp="1"/>
          </p:cNvSpPr>
          <p:nvPr>
            <p:ph type="title"/>
          </p:nvPr>
        </p:nvSpPr>
        <p:spPr>
          <a:xfrm>
            <a:off x="1028699" y="627062"/>
            <a:ext cx="9420225" cy="1340615"/>
          </a:xfrm>
        </p:spPr>
        <p:txBody>
          <a:bodyPr/>
          <a:lstStyle/>
          <a:p>
            <a:r>
              <a:rPr lang="en-US" dirty="0"/>
              <a:t>Bayesian Statistics</a:t>
            </a:r>
          </a:p>
        </p:txBody>
      </p:sp>
      <p:sp>
        <p:nvSpPr>
          <p:cNvPr id="34" name="Date Placeholder 33">
            <a:extLst>
              <a:ext uri="{FF2B5EF4-FFF2-40B4-BE49-F238E27FC236}">
                <a16:creationId xmlns:a16="http://schemas.microsoft.com/office/drawing/2014/main" id="{D30A968E-AB03-4BB5-BF8E-EB31DFD33B17}"/>
              </a:ext>
            </a:extLst>
          </p:cNvPr>
          <p:cNvSpPr>
            <a:spLocks noGrp="1"/>
          </p:cNvSpPr>
          <p:nvPr>
            <p:ph type="dt" sz="half" idx="2"/>
          </p:nvPr>
        </p:nvSpPr>
        <p:spPr/>
        <p:txBody>
          <a:bodyPr/>
          <a:lstStyle/>
          <a:p>
            <a:fld id="{9FEF76E7-2EBE-4103-B764-AD23619BE076}" type="datetime1">
              <a:rPr lang="en-US" smtClean="0"/>
              <a:pPr/>
              <a:t>2/23/2021</a:t>
            </a:fld>
            <a:endParaRPr lang="en-US" dirty="0"/>
          </a:p>
        </p:txBody>
      </p:sp>
      <p:sp>
        <p:nvSpPr>
          <p:cNvPr id="35" name="Slide Number Placeholder 34">
            <a:extLst>
              <a:ext uri="{FF2B5EF4-FFF2-40B4-BE49-F238E27FC236}">
                <a16:creationId xmlns:a16="http://schemas.microsoft.com/office/drawing/2014/main" id="{5789CCB9-138D-4D90-8AFB-AC5C73612512}"/>
              </a:ext>
            </a:extLst>
          </p:cNvPr>
          <p:cNvSpPr>
            <a:spLocks noGrp="1"/>
          </p:cNvSpPr>
          <p:nvPr>
            <p:ph type="sldNum" sz="quarter" idx="4"/>
          </p:nvPr>
        </p:nvSpPr>
        <p:spPr/>
        <p:txBody>
          <a:bodyPr/>
          <a:lstStyle/>
          <a:p>
            <a:fld id="{294A09A9-5501-47C1-A89A-A340965A2BE2}" type="slidenum">
              <a:rPr lang="en-US" smtClean="0"/>
              <a:pPr/>
              <a:t>4</a:t>
            </a:fld>
            <a:endParaRPr lang="en-US" dirty="0"/>
          </a:p>
        </p:txBody>
      </p:sp>
      <p:sp>
        <p:nvSpPr>
          <p:cNvPr id="2" name="Rectangle 1">
            <a:extLst>
              <a:ext uri="{FF2B5EF4-FFF2-40B4-BE49-F238E27FC236}">
                <a16:creationId xmlns:a16="http://schemas.microsoft.com/office/drawing/2014/main" id="{7235C6AB-042E-4C74-82D8-9F968BD89493}"/>
              </a:ext>
            </a:extLst>
          </p:cNvPr>
          <p:cNvSpPr/>
          <p:nvPr/>
        </p:nvSpPr>
        <p:spPr>
          <a:xfrm>
            <a:off x="1028699" y="2076767"/>
            <a:ext cx="9420225" cy="4116127"/>
          </a:xfrm>
          <a:prstGeom prst="rect">
            <a:avLst/>
          </a:prstGeom>
        </p:spPr>
        <p:txBody>
          <a:bodyPr wrap="square">
            <a:spAutoFit/>
          </a:bodyPr>
          <a:lstStyle/>
          <a:p>
            <a:pPr>
              <a:lnSpc>
                <a:spcPct val="150000"/>
              </a:lnSpc>
            </a:pPr>
            <a:r>
              <a:rPr lang="en-GB" sz="1600" b="1" dirty="0">
                <a:solidFill>
                  <a:schemeClr val="accent2">
                    <a:lumMod val="50000"/>
                  </a:schemeClr>
                </a:solidFill>
              </a:rPr>
              <a:t>Deriving Bayes</a:t>
            </a:r>
            <a:r>
              <a:rPr lang="en-GB" sz="1600" dirty="0">
                <a:solidFill>
                  <a:schemeClr val="accent2">
                    <a:lumMod val="50000"/>
                  </a:schemeClr>
                </a:solidFill>
              </a:rPr>
              <a:t> </a:t>
            </a:r>
            <a:r>
              <a:rPr lang="en-GB" sz="1600" b="1" dirty="0">
                <a:solidFill>
                  <a:schemeClr val="accent2">
                    <a:lumMod val="50000"/>
                  </a:schemeClr>
                </a:solidFill>
              </a:rPr>
              <a:t>Rule:</a:t>
            </a:r>
          </a:p>
          <a:p>
            <a:pPr>
              <a:lnSpc>
                <a:spcPct val="150000"/>
              </a:lnSpc>
            </a:pPr>
            <a:r>
              <a:rPr lang="en-GB" sz="1600" dirty="0">
                <a:solidFill>
                  <a:schemeClr val="accent2">
                    <a:lumMod val="50000"/>
                  </a:schemeClr>
                </a:solidFill>
              </a:rPr>
              <a:t>Let </a:t>
            </a:r>
            <a:r>
              <a:rPr lang="en-GB" sz="1600" b="1" i="1" dirty="0">
                <a:solidFill>
                  <a:schemeClr val="accent2">
                    <a:lumMod val="50000"/>
                  </a:schemeClr>
                </a:solidFill>
              </a:rPr>
              <a:t>H</a:t>
            </a:r>
            <a:r>
              <a:rPr lang="en-GB" sz="1600" b="1" dirty="0">
                <a:solidFill>
                  <a:schemeClr val="accent2">
                    <a:lumMod val="50000"/>
                  </a:schemeClr>
                </a:solidFill>
              </a:rPr>
              <a:t> </a:t>
            </a:r>
            <a:r>
              <a:rPr lang="en-GB" sz="1600" dirty="0">
                <a:solidFill>
                  <a:schemeClr val="accent2">
                    <a:lumMod val="50000"/>
                  </a:schemeClr>
                </a:solidFill>
              </a:rPr>
              <a:t>and </a:t>
            </a:r>
            <a:r>
              <a:rPr lang="en-GB" sz="1600" b="1" i="1" dirty="0">
                <a:solidFill>
                  <a:schemeClr val="accent2">
                    <a:lumMod val="50000"/>
                  </a:schemeClr>
                </a:solidFill>
              </a:rPr>
              <a:t>e </a:t>
            </a:r>
            <a:r>
              <a:rPr lang="en-GB" sz="1600" dirty="0">
                <a:solidFill>
                  <a:schemeClr val="accent2">
                    <a:lumMod val="50000"/>
                  </a:schemeClr>
                </a:solidFill>
              </a:rPr>
              <a:t>be two events, then the conditional probability of </a:t>
            </a:r>
            <a:r>
              <a:rPr lang="en-GB" sz="1600" b="1" i="1" dirty="0">
                <a:solidFill>
                  <a:schemeClr val="accent2">
                    <a:lumMod val="50000"/>
                  </a:schemeClr>
                </a:solidFill>
              </a:rPr>
              <a:t>H </a:t>
            </a:r>
            <a:r>
              <a:rPr lang="en-GB" sz="1600" dirty="0">
                <a:solidFill>
                  <a:schemeClr val="accent2">
                    <a:lumMod val="50000"/>
                  </a:schemeClr>
                </a:solidFill>
              </a:rPr>
              <a:t>given </a:t>
            </a:r>
            <a:r>
              <a:rPr lang="en-GB" sz="1600" b="1" i="1" dirty="0">
                <a:solidFill>
                  <a:schemeClr val="accent2">
                    <a:lumMod val="50000"/>
                  </a:schemeClr>
                </a:solidFill>
              </a:rPr>
              <a:t>e</a:t>
            </a:r>
            <a:r>
              <a:rPr lang="en-GB" sz="1600" dirty="0">
                <a:solidFill>
                  <a:schemeClr val="accent2">
                    <a:lumMod val="50000"/>
                  </a:schemeClr>
                </a:solidFill>
              </a:rPr>
              <a:t> is defined as the ratio:</a:t>
            </a:r>
          </a:p>
          <a:p>
            <a:pPr>
              <a:lnSpc>
                <a:spcPct val="150000"/>
              </a:lnSpc>
            </a:pPr>
            <a:endParaRPr lang="en-GB" sz="1600" dirty="0">
              <a:solidFill>
                <a:schemeClr val="accent2">
                  <a:lumMod val="50000"/>
                </a:schemeClr>
              </a:solidFill>
            </a:endParaRPr>
          </a:p>
          <a:p>
            <a:pPr>
              <a:lnSpc>
                <a:spcPct val="150000"/>
              </a:lnSpc>
            </a:pPr>
            <a:endParaRPr lang="en-GB" sz="1600" dirty="0">
              <a:solidFill>
                <a:schemeClr val="accent2">
                  <a:lumMod val="50000"/>
                </a:schemeClr>
              </a:solidFill>
            </a:endParaRPr>
          </a:p>
          <a:p>
            <a:pPr>
              <a:lnSpc>
                <a:spcPct val="150000"/>
              </a:lnSpc>
            </a:pPr>
            <a:r>
              <a:rPr lang="en-GB" sz="1600" dirty="0">
                <a:solidFill>
                  <a:schemeClr val="accent2">
                    <a:lumMod val="50000"/>
                  </a:schemeClr>
                </a:solidFill>
              </a:rPr>
              <a:t>Observe in particular</a:t>
            </a:r>
          </a:p>
          <a:p>
            <a:pPr>
              <a:lnSpc>
                <a:spcPct val="150000"/>
              </a:lnSpc>
            </a:pPr>
            <a:endParaRPr lang="en-GB" sz="1600" dirty="0">
              <a:solidFill>
                <a:schemeClr val="accent2">
                  <a:lumMod val="50000"/>
                </a:schemeClr>
              </a:solidFill>
            </a:endParaRPr>
          </a:p>
          <a:p>
            <a:pPr>
              <a:lnSpc>
                <a:spcPct val="150000"/>
              </a:lnSpc>
            </a:pPr>
            <a:endParaRPr lang="en-GB" sz="1600" dirty="0">
              <a:solidFill>
                <a:schemeClr val="accent2">
                  <a:lumMod val="50000"/>
                </a:schemeClr>
              </a:solidFill>
            </a:endParaRPr>
          </a:p>
          <a:p>
            <a:pPr>
              <a:lnSpc>
                <a:spcPct val="150000"/>
              </a:lnSpc>
            </a:pPr>
            <a:r>
              <a:rPr lang="en-GB" sz="1600" dirty="0">
                <a:solidFill>
                  <a:schemeClr val="accent2">
                    <a:lumMod val="50000"/>
                  </a:schemeClr>
                </a:solidFill>
              </a:rPr>
              <a:t>We obtain the relation</a:t>
            </a:r>
          </a:p>
          <a:p>
            <a:pPr>
              <a:lnSpc>
                <a:spcPct val="150000"/>
              </a:lnSpc>
            </a:pPr>
            <a:endParaRPr lang="en-GB" sz="1600" dirty="0">
              <a:solidFill>
                <a:schemeClr val="accent2">
                  <a:lumMod val="50000"/>
                </a:schemeClr>
              </a:solidFill>
            </a:endParaRPr>
          </a:p>
          <a:p>
            <a:pPr>
              <a:lnSpc>
                <a:spcPct val="150000"/>
              </a:lnSpc>
            </a:pPr>
            <a:r>
              <a:rPr lang="en-GB" sz="1600" dirty="0">
                <a:solidFill>
                  <a:schemeClr val="accent2">
                    <a:lumMod val="50000"/>
                  </a:schemeClr>
                </a:solidFill>
              </a:rPr>
              <a:t>	</a:t>
            </a:r>
            <a:r>
              <a:rPr lang="en-GB" sz="1600" b="1" dirty="0">
                <a:solidFill>
                  <a:schemeClr val="accent2">
                    <a:lumMod val="50000"/>
                  </a:schemeClr>
                </a:solidFill>
              </a:rPr>
              <a:t>   Bayes theorem</a:t>
            </a:r>
            <a:r>
              <a:rPr lang="en-GB" sz="1600" dirty="0">
                <a:solidFill>
                  <a:schemeClr val="accent2">
                    <a:lumMod val="50000"/>
                  </a:schemeClr>
                </a:solidFill>
              </a:rPr>
              <a:t>:</a:t>
            </a:r>
          </a:p>
        </p:txBody>
      </p:sp>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87B04957-7CF4-48FA-9C33-A8E960F46D87}"/>
                  </a:ext>
                </a:extLst>
              </p:cNvPr>
              <p:cNvSpPr txBox="1"/>
              <p:nvPr/>
            </p:nvSpPr>
            <p:spPr>
              <a:xfrm>
                <a:off x="4263775" y="3091787"/>
                <a:ext cx="2637325" cy="776879"/>
              </a:xfrm>
              <a:prstGeom prst="rect">
                <a:avLst/>
              </a:prstGeom>
              <a:solidFill>
                <a:schemeClr val="bg1">
                  <a:lumMod val="85000"/>
                </a:schemeClr>
              </a:solidFill>
            </p:spPr>
            <p:txBody>
              <a:bodyPr wrap="none" rtlCol="0">
                <a:spAutoFit/>
              </a:bodyPr>
              <a:lstStyle/>
              <a:p>
                <a14:m>
                  <m:oMathPara xmlns:m="http://schemas.openxmlformats.org/officeDocument/2006/math">
                    <m:oMathParaPr>
                      <m:jc m:val="centerGroup"/>
                    </m:oMathParaPr>
                    <m:oMath xmlns:m="http://schemas.openxmlformats.org/officeDocument/2006/math">
                      <m:r>
                        <a:rPr lang="pt-BR" sz="2100" b="1" i="1" smtClean="0">
                          <a:latin typeface="+mj-lt"/>
                        </a:rPr>
                        <m:t>𝑷</m:t>
                      </m:r>
                      <m:d>
                        <m:dPr>
                          <m:ctrlPr>
                            <a:rPr lang="pt-BR" sz="2100" b="1" i="1" smtClean="0">
                              <a:latin typeface="+mj-lt"/>
                            </a:rPr>
                          </m:ctrlPr>
                        </m:dPr>
                        <m:e>
                          <m:r>
                            <a:rPr lang="pt-BR" sz="2100" b="1" i="1" smtClean="0">
                              <a:latin typeface="+mj-lt"/>
                            </a:rPr>
                            <m:t>𝑯</m:t>
                          </m:r>
                        </m:e>
                        <m:e>
                          <m:r>
                            <a:rPr lang="en-GB" sz="2100" b="1" i="1" smtClean="0">
                              <a:latin typeface="Cambria Math" panose="02040503050406030204" pitchFamily="18" charset="0"/>
                            </a:rPr>
                            <m:t>𝒆</m:t>
                          </m:r>
                        </m:e>
                      </m:d>
                      <m:r>
                        <a:rPr lang="pt-BR" sz="2100" b="1" i="1" smtClean="0">
                          <a:latin typeface="+mj-lt"/>
                        </a:rPr>
                        <m:t>= </m:t>
                      </m:r>
                      <m:f>
                        <m:fPr>
                          <m:ctrlPr>
                            <a:rPr lang="pt-BR" sz="2100" b="1" i="1" smtClean="0">
                              <a:latin typeface="+mj-lt"/>
                            </a:rPr>
                          </m:ctrlPr>
                        </m:fPr>
                        <m:num>
                          <m:r>
                            <a:rPr lang="pt-BR" sz="2100" b="1" i="1">
                              <a:latin typeface="+mj-lt"/>
                            </a:rPr>
                            <m:t>𝑷</m:t>
                          </m:r>
                          <m:d>
                            <m:dPr>
                              <m:ctrlPr>
                                <a:rPr lang="pt-BR" sz="2100" b="1" i="1">
                                  <a:latin typeface="+mj-lt"/>
                                </a:rPr>
                              </m:ctrlPr>
                            </m:dPr>
                            <m:e>
                              <m:r>
                                <a:rPr lang="pt-BR" sz="2100" b="1" i="1">
                                  <a:latin typeface="+mj-lt"/>
                                </a:rPr>
                                <m:t> </m:t>
                              </m:r>
                              <m:r>
                                <a:rPr lang="en-GB" sz="2100" b="1" i="1">
                                  <a:latin typeface="+mj-lt"/>
                                </a:rPr>
                                <m:t>𝑯</m:t>
                              </m:r>
                              <m:r>
                                <a:rPr lang="pt-BR" sz="2100" b="1" i="1">
                                  <a:latin typeface="+mj-lt"/>
                                </a:rPr>
                                <m:t>∩</m:t>
                              </m:r>
                              <m:r>
                                <a:rPr lang="en-GB" sz="2100" b="1" i="1" smtClean="0">
                                  <a:latin typeface="Cambria Math" panose="02040503050406030204" pitchFamily="18" charset="0"/>
                                </a:rPr>
                                <m:t>𝒆</m:t>
                              </m:r>
                            </m:e>
                          </m:d>
                        </m:num>
                        <m:den>
                          <m:r>
                            <a:rPr lang="en-GB" sz="2100" b="1" i="1" smtClean="0">
                              <a:latin typeface="+mj-lt"/>
                            </a:rPr>
                            <m:t>𝑷</m:t>
                          </m:r>
                          <m:r>
                            <a:rPr lang="en-GB" sz="2100" b="1" i="1" smtClean="0">
                              <a:latin typeface="+mj-lt"/>
                            </a:rPr>
                            <m:t>(</m:t>
                          </m:r>
                          <m:r>
                            <a:rPr lang="en-GB" sz="2100" b="1" i="1" smtClean="0">
                              <a:latin typeface="Cambria Math" panose="02040503050406030204" pitchFamily="18" charset="0"/>
                            </a:rPr>
                            <m:t>𝒆</m:t>
                          </m:r>
                          <m:r>
                            <a:rPr lang="en-GB" sz="2100" b="1" i="1" smtClean="0">
                              <a:latin typeface="+mj-lt"/>
                            </a:rPr>
                            <m:t>)</m:t>
                          </m:r>
                        </m:den>
                      </m:f>
                    </m:oMath>
                  </m:oMathPara>
                </a14:m>
                <a:endParaRPr lang="en-GB" sz="2100" b="1" dirty="0">
                  <a:latin typeface="+mj-lt"/>
                </a:endParaRPr>
              </a:p>
            </p:txBody>
          </p:sp>
        </mc:Choice>
        <mc:Fallback>
          <p:sp>
            <p:nvSpPr>
              <p:cNvPr id="3" name="TextBox 2">
                <a:extLst>
                  <a:ext uri="{FF2B5EF4-FFF2-40B4-BE49-F238E27FC236}">
                    <a16:creationId xmlns:a16="http://schemas.microsoft.com/office/drawing/2014/main" id="{87B04957-7CF4-48FA-9C33-A8E960F46D87}"/>
                  </a:ext>
                </a:extLst>
              </p:cNvPr>
              <p:cNvSpPr txBox="1">
                <a:spLocks noRot="1" noChangeAspect="1" noMove="1" noResize="1" noEditPoints="1" noAdjustHandles="1" noChangeArrowheads="1" noChangeShapeType="1" noTextEdit="1"/>
              </p:cNvSpPr>
              <p:nvPr/>
            </p:nvSpPr>
            <p:spPr>
              <a:xfrm>
                <a:off x="4263775" y="3091787"/>
                <a:ext cx="2637325" cy="776879"/>
              </a:xfrm>
              <a:prstGeom prst="rect">
                <a:avLst/>
              </a:prstGeom>
              <a:blipFill>
                <a:blip r:embed="rId3"/>
                <a:stretch>
                  <a:fillRect/>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58C61E78-77B4-412D-9FEC-F2A90B9E653A}"/>
                  </a:ext>
                </a:extLst>
              </p:cNvPr>
              <p:cNvSpPr txBox="1"/>
              <p:nvPr/>
            </p:nvSpPr>
            <p:spPr>
              <a:xfrm>
                <a:off x="2432465" y="4411508"/>
                <a:ext cx="7226081" cy="461665"/>
              </a:xfrm>
              <a:prstGeom prst="rect">
                <a:avLst/>
              </a:prstGeom>
              <a:solidFill>
                <a:schemeClr val="bg1">
                  <a:lumMod val="85000"/>
                </a:schemeClr>
              </a:solidFill>
            </p:spPr>
            <p:txBody>
              <a:bodyPr wrap="none" rtlCol="0">
                <a:spAutoFit/>
              </a:bodyPr>
              <a:lstStyle/>
              <a:p>
                <a14:m>
                  <m:oMath xmlns:m="http://schemas.openxmlformats.org/officeDocument/2006/math">
                    <m:r>
                      <a:rPr lang="pt-BR" sz="2400" b="1" i="1" smtClean="0">
                        <a:latin typeface="+mj-lt"/>
                      </a:rPr>
                      <m:t>𝑷</m:t>
                    </m:r>
                    <m:d>
                      <m:dPr>
                        <m:ctrlPr>
                          <a:rPr lang="pt-BR" sz="2400" b="1" i="1" smtClean="0">
                            <a:latin typeface="+mj-lt"/>
                          </a:rPr>
                        </m:ctrlPr>
                      </m:dPr>
                      <m:e>
                        <m:r>
                          <a:rPr lang="pt-BR" sz="2400" b="1" i="1" smtClean="0">
                            <a:latin typeface="+mj-lt"/>
                          </a:rPr>
                          <m:t>𝑯</m:t>
                        </m:r>
                      </m:e>
                      <m:e>
                        <m:r>
                          <a:rPr lang="en-GB" sz="2400" b="1" i="1" smtClean="0">
                            <a:latin typeface="Cambria Math" panose="02040503050406030204" pitchFamily="18" charset="0"/>
                          </a:rPr>
                          <m:t>𝒆</m:t>
                        </m:r>
                      </m:e>
                    </m:d>
                    <m:r>
                      <a:rPr lang="en-GB" sz="2400" b="1" i="1" smtClean="0">
                        <a:latin typeface="Cambria Math" panose="02040503050406030204" pitchFamily="18" charset="0"/>
                      </a:rPr>
                      <m:t>𝑷</m:t>
                    </m:r>
                    <m:r>
                      <a:rPr lang="en-GB" sz="2400" b="1" i="1" smtClean="0">
                        <a:latin typeface="Cambria Math" panose="02040503050406030204" pitchFamily="18" charset="0"/>
                      </a:rPr>
                      <m:t>(</m:t>
                    </m:r>
                    <m:r>
                      <a:rPr lang="en-GB" sz="2400" b="1" i="1" smtClean="0">
                        <a:latin typeface="Cambria Math" panose="02040503050406030204" pitchFamily="18" charset="0"/>
                      </a:rPr>
                      <m:t>𝒆</m:t>
                    </m:r>
                    <m:r>
                      <a:rPr lang="en-GB" sz="2400" b="1" i="1" smtClean="0">
                        <a:latin typeface="Cambria Math" panose="02040503050406030204" pitchFamily="18" charset="0"/>
                      </a:rPr>
                      <m:t>)</m:t>
                    </m:r>
                    <m:r>
                      <a:rPr lang="pt-BR" sz="2400" b="1" i="1" smtClean="0">
                        <a:latin typeface="+mj-lt"/>
                      </a:rPr>
                      <m:t>=</m:t>
                    </m:r>
                  </m:oMath>
                </a14:m>
                <a:r>
                  <a:rPr lang="en-GB" sz="2400" b="1" dirty="0">
                    <a:latin typeface="+mj-lt"/>
                  </a:rPr>
                  <a:t> </a:t>
                </a:r>
                <a14:m>
                  <m:oMath xmlns:m="http://schemas.openxmlformats.org/officeDocument/2006/math">
                    <m:r>
                      <a:rPr lang="pt-BR" sz="2400" b="1" i="1">
                        <a:latin typeface="Cambria Math" panose="02040503050406030204" pitchFamily="18" charset="0"/>
                      </a:rPr>
                      <m:t>𝑷</m:t>
                    </m:r>
                    <m:d>
                      <m:dPr>
                        <m:ctrlPr>
                          <a:rPr lang="pt-BR" sz="2400" b="1" i="1" smtClean="0">
                            <a:latin typeface="Cambria Math" panose="02040503050406030204" pitchFamily="18" charset="0"/>
                          </a:rPr>
                        </m:ctrlPr>
                      </m:dPr>
                      <m:e>
                        <m:r>
                          <a:rPr lang="pt-BR" sz="2400" b="1" i="1">
                            <a:latin typeface="Cambria Math" panose="02040503050406030204" pitchFamily="18" charset="0"/>
                          </a:rPr>
                          <m:t> </m:t>
                        </m:r>
                        <m:r>
                          <a:rPr lang="en-GB" sz="2400" b="1" i="1">
                            <a:latin typeface="Cambria Math" panose="02040503050406030204" pitchFamily="18" charset="0"/>
                          </a:rPr>
                          <m:t>𝑯</m:t>
                        </m:r>
                        <m:r>
                          <a:rPr lang="pt-BR" sz="2400" b="1" i="1">
                            <a:latin typeface="Cambria Math" panose="02040503050406030204" pitchFamily="18" charset="0"/>
                          </a:rPr>
                          <m:t>∩</m:t>
                        </m:r>
                        <m:r>
                          <a:rPr lang="en-GB" sz="2400" b="1" i="1" smtClean="0">
                            <a:latin typeface="Cambria Math" panose="02040503050406030204" pitchFamily="18" charset="0"/>
                          </a:rPr>
                          <m:t>𝒆</m:t>
                        </m:r>
                      </m:e>
                    </m:d>
                  </m:oMath>
                </a14:m>
                <a:r>
                  <a:rPr lang="en-GB" sz="2400" b="1" dirty="0">
                    <a:latin typeface="+mj-lt"/>
                  </a:rPr>
                  <a:t> = </a:t>
                </a:r>
                <a14:m>
                  <m:oMath xmlns:m="http://schemas.openxmlformats.org/officeDocument/2006/math">
                    <m:r>
                      <a:rPr lang="pt-BR" sz="2400" b="1" i="1">
                        <a:latin typeface="Cambria Math" panose="02040503050406030204" pitchFamily="18" charset="0"/>
                      </a:rPr>
                      <m:t>𝑷</m:t>
                    </m:r>
                    <m:d>
                      <m:dPr>
                        <m:ctrlPr>
                          <a:rPr lang="pt-BR" sz="2400" b="1" i="1">
                            <a:latin typeface="Cambria Math" panose="02040503050406030204" pitchFamily="18" charset="0"/>
                          </a:rPr>
                        </m:ctrlPr>
                      </m:dPr>
                      <m:e>
                        <m:r>
                          <a:rPr lang="pt-BR" sz="2400" b="1" i="1">
                            <a:latin typeface="Cambria Math" panose="02040503050406030204" pitchFamily="18" charset="0"/>
                          </a:rPr>
                          <m:t> </m:t>
                        </m:r>
                        <m:r>
                          <a:rPr lang="en-GB" sz="2400" b="1" i="1" smtClean="0">
                            <a:latin typeface="Cambria Math" panose="02040503050406030204" pitchFamily="18" charset="0"/>
                          </a:rPr>
                          <m:t>𝒆</m:t>
                        </m:r>
                        <m:r>
                          <a:rPr lang="pt-BR" sz="2400" b="1" i="1">
                            <a:latin typeface="Cambria Math" panose="02040503050406030204" pitchFamily="18" charset="0"/>
                          </a:rPr>
                          <m:t>∩</m:t>
                        </m:r>
                        <m:r>
                          <a:rPr lang="en-GB" sz="2400" b="1" i="1" smtClean="0">
                            <a:latin typeface="Cambria Math" panose="02040503050406030204" pitchFamily="18" charset="0"/>
                          </a:rPr>
                          <m:t>𝑯</m:t>
                        </m:r>
                      </m:e>
                    </m:d>
                    <m:r>
                      <a:rPr lang="en-GB" sz="2400" b="1" i="1" smtClean="0">
                        <a:latin typeface="Cambria Math" panose="02040503050406030204" pitchFamily="18" charset="0"/>
                      </a:rPr>
                      <m:t>=</m:t>
                    </m:r>
                    <m:r>
                      <a:rPr lang="en-GB" sz="2400" b="1" i="1" smtClean="0">
                        <a:latin typeface="Cambria Math" panose="02040503050406030204" pitchFamily="18" charset="0"/>
                      </a:rPr>
                      <m:t>𝑷</m:t>
                    </m:r>
                    <m:d>
                      <m:dPr>
                        <m:ctrlPr>
                          <a:rPr lang="en-GB" sz="2400" b="1" i="1" smtClean="0">
                            <a:latin typeface="Cambria Math" panose="02040503050406030204" pitchFamily="18" charset="0"/>
                          </a:rPr>
                        </m:ctrlPr>
                      </m:dPr>
                      <m:e>
                        <m:r>
                          <a:rPr lang="en-GB" sz="2400" b="1" i="1" smtClean="0">
                            <a:latin typeface="Cambria Math" panose="02040503050406030204" pitchFamily="18" charset="0"/>
                          </a:rPr>
                          <m:t>𝒆</m:t>
                        </m:r>
                      </m:e>
                      <m:e>
                        <m:r>
                          <a:rPr lang="en-GB" sz="2400" b="1" i="1" smtClean="0">
                            <a:latin typeface="Cambria Math" panose="02040503050406030204" pitchFamily="18" charset="0"/>
                          </a:rPr>
                          <m:t>𝑯</m:t>
                        </m:r>
                      </m:e>
                    </m:d>
                    <m:r>
                      <a:rPr lang="en-GB" sz="2400" b="1" i="1" smtClean="0">
                        <a:latin typeface="Cambria Math" panose="02040503050406030204" pitchFamily="18" charset="0"/>
                      </a:rPr>
                      <m:t>𝑷</m:t>
                    </m:r>
                    <m:r>
                      <a:rPr lang="en-GB" sz="2400" b="1" i="1" smtClean="0">
                        <a:latin typeface="Cambria Math" panose="02040503050406030204" pitchFamily="18" charset="0"/>
                      </a:rPr>
                      <m:t>(</m:t>
                    </m:r>
                    <m:r>
                      <a:rPr lang="en-GB" sz="2400" b="1" i="1" smtClean="0">
                        <a:latin typeface="Cambria Math" panose="02040503050406030204" pitchFamily="18" charset="0"/>
                      </a:rPr>
                      <m:t>𝑯</m:t>
                    </m:r>
                    <m:r>
                      <a:rPr lang="en-GB" sz="2400" b="1" i="1" smtClean="0">
                        <a:latin typeface="Cambria Math" panose="02040503050406030204" pitchFamily="18" charset="0"/>
                      </a:rPr>
                      <m:t>)</m:t>
                    </m:r>
                  </m:oMath>
                </a14:m>
                <a:endParaRPr lang="en-GB" sz="2400" b="1" dirty="0">
                  <a:latin typeface="+mj-lt"/>
                </a:endParaRPr>
              </a:p>
            </p:txBody>
          </p:sp>
        </mc:Choice>
        <mc:Fallback>
          <p:sp>
            <p:nvSpPr>
              <p:cNvPr id="8" name="TextBox 7">
                <a:extLst>
                  <a:ext uri="{FF2B5EF4-FFF2-40B4-BE49-F238E27FC236}">
                    <a16:creationId xmlns:a16="http://schemas.microsoft.com/office/drawing/2014/main" id="{58C61E78-77B4-412D-9FEC-F2A90B9E653A}"/>
                  </a:ext>
                </a:extLst>
              </p:cNvPr>
              <p:cNvSpPr txBox="1">
                <a:spLocks noRot="1" noChangeAspect="1" noMove="1" noResize="1" noEditPoints="1" noAdjustHandles="1" noChangeArrowheads="1" noChangeShapeType="1" noTextEdit="1"/>
              </p:cNvSpPr>
              <p:nvPr/>
            </p:nvSpPr>
            <p:spPr>
              <a:xfrm>
                <a:off x="2432465" y="4411508"/>
                <a:ext cx="7226081" cy="461665"/>
              </a:xfrm>
              <a:prstGeom prst="rect">
                <a:avLst/>
              </a:prstGeom>
              <a:blipFill>
                <a:blip r:embed="rId4"/>
                <a:stretch>
                  <a:fillRect l="-169" t="-10667" b="-30667"/>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137991CD-C73C-4A76-AEF4-0114A489A579}"/>
                  </a:ext>
                </a:extLst>
              </p:cNvPr>
              <p:cNvSpPr txBox="1"/>
              <p:nvPr/>
            </p:nvSpPr>
            <p:spPr>
              <a:xfrm>
                <a:off x="3915859" y="5328809"/>
                <a:ext cx="3382849" cy="874598"/>
              </a:xfrm>
              <a:prstGeom prst="rect">
                <a:avLst/>
              </a:prstGeom>
              <a:solidFill>
                <a:schemeClr val="bg1"/>
              </a:solidFill>
            </p:spPr>
            <p:txBody>
              <a:bodyPr wrap="none" rtlCol="0">
                <a:spAutoFit/>
              </a:bodyPr>
              <a:lstStyle/>
              <a:p>
                <a14:m>
                  <m:oMathPara xmlns:m="http://schemas.openxmlformats.org/officeDocument/2006/math">
                    <m:oMathParaPr>
                      <m:jc m:val="centerGroup"/>
                    </m:oMathParaPr>
                    <m:oMath xmlns:m="http://schemas.openxmlformats.org/officeDocument/2006/math">
                      <m:r>
                        <a:rPr lang="pt-BR" sz="2400" b="1" i="1" smtClean="0">
                          <a:latin typeface="+mj-lt"/>
                        </a:rPr>
                        <m:t>𝑷</m:t>
                      </m:r>
                      <m:d>
                        <m:dPr>
                          <m:ctrlPr>
                            <a:rPr lang="pt-BR" sz="2400" b="1" i="1" smtClean="0">
                              <a:latin typeface="+mj-lt"/>
                            </a:rPr>
                          </m:ctrlPr>
                        </m:dPr>
                        <m:e>
                          <m:r>
                            <a:rPr lang="pt-BR" sz="2400" b="1" i="1" smtClean="0">
                              <a:latin typeface="+mj-lt"/>
                            </a:rPr>
                            <m:t>𝑯</m:t>
                          </m:r>
                        </m:e>
                        <m:e>
                          <m:r>
                            <a:rPr lang="en-GB" sz="2400" b="1" i="1" smtClean="0">
                              <a:latin typeface="Cambria Math" panose="02040503050406030204" pitchFamily="18" charset="0"/>
                            </a:rPr>
                            <m:t>𝒆</m:t>
                          </m:r>
                        </m:e>
                      </m:d>
                      <m:r>
                        <a:rPr lang="pt-BR" sz="2400" b="1" i="1" smtClean="0">
                          <a:latin typeface="+mj-lt"/>
                        </a:rPr>
                        <m:t>= </m:t>
                      </m:r>
                      <m:f>
                        <m:fPr>
                          <m:ctrlPr>
                            <a:rPr lang="pt-BR" sz="2400" b="1" i="1" smtClean="0">
                              <a:latin typeface="+mj-lt"/>
                            </a:rPr>
                          </m:ctrlPr>
                        </m:fPr>
                        <m:num>
                          <m:r>
                            <a:rPr lang="pt-BR" sz="2400" b="1" i="1">
                              <a:latin typeface="+mj-lt"/>
                            </a:rPr>
                            <m:t>𝑷</m:t>
                          </m:r>
                          <m:d>
                            <m:dPr>
                              <m:ctrlPr>
                                <a:rPr lang="pt-BR" sz="2400" b="1" i="1">
                                  <a:latin typeface="+mj-lt"/>
                                </a:rPr>
                              </m:ctrlPr>
                            </m:dPr>
                            <m:e>
                              <m:r>
                                <a:rPr lang="en-GB" sz="2400" b="1" i="1" smtClean="0">
                                  <a:latin typeface="Cambria Math" panose="02040503050406030204" pitchFamily="18" charset="0"/>
                                </a:rPr>
                                <m:t>𝒆</m:t>
                              </m:r>
                              <m:r>
                                <a:rPr lang="en-GB" sz="2400" b="1" i="1" smtClean="0">
                                  <a:latin typeface="Cambria Math" panose="02040503050406030204" pitchFamily="18" charset="0"/>
                                </a:rPr>
                                <m:t>|</m:t>
                              </m:r>
                              <m:r>
                                <a:rPr lang="en-GB" sz="2400" b="1" i="1" smtClean="0">
                                  <a:latin typeface="Cambria Math" panose="02040503050406030204" pitchFamily="18" charset="0"/>
                                </a:rPr>
                                <m:t>𝑯</m:t>
                              </m:r>
                            </m:e>
                          </m:d>
                          <m:r>
                            <a:rPr lang="en-GB" sz="2400" b="1" i="1" smtClean="0">
                              <a:latin typeface="Cambria Math" panose="02040503050406030204" pitchFamily="18" charset="0"/>
                            </a:rPr>
                            <m:t>𝑷</m:t>
                          </m:r>
                          <m:r>
                            <a:rPr lang="en-GB" sz="2400" b="1" i="1" smtClean="0">
                              <a:latin typeface="Cambria Math" panose="02040503050406030204" pitchFamily="18" charset="0"/>
                            </a:rPr>
                            <m:t>(</m:t>
                          </m:r>
                          <m:r>
                            <a:rPr lang="en-GB" sz="2400" b="1" i="1" smtClean="0">
                              <a:latin typeface="Cambria Math" panose="02040503050406030204" pitchFamily="18" charset="0"/>
                            </a:rPr>
                            <m:t>𝑯</m:t>
                          </m:r>
                          <m:r>
                            <a:rPr lang="en-GB" sz="2400" b="1" i="1" smtClean="0">
                              <a:latin typeface="Cambria Math" panose="02040503050406030204" pitchFamily="18" charset="0"/>
                            </a:rPr>
                            <m:t>)</m:t>
                          </m:r>
                        </m:num>
                        <m:den>
                          <m:r>
                            <a:rPr lang="en-GB" sz="2400" b="1" i="1" smtClean="0">
                              <a:latin typeface="+mj-lt"/>
                            </a:rPr>
                            <m:t>𝑷</m:t>
                          </m:r>
                          <m:r>
                            <a:rPr lang="en-GB" sz="2400" b="1" i="1" smtClean="0">
                              <a:latin typeface="+mj-lt"/>
                            </a:rPr>
                            <m:t>(</m:t>
                          </m:r>
                          <m:r>
                            <a:rPr lang="en-GB" sz="2400" b="1" i="1" smtClean="0">
                              <a:latin typeface="Cambria Math" panose="02040503050406030204" pitchFamily="18" charset="0"/>
                            </a:rPr>
                            <m:t>𝒆</m:t>
                          </m:r>
                          <m:r>
                            <a:rPr lang="en-GB" sz="2400" b="1" i="1" smtClean="0">
                              <a:latin typeface="+mj-lt"/>
                            </a:rPr>
                            <m:t>)</m:t>
                          </m:r>
                        </m:den>
                      </m:f>
                    </m:oMath>
                  </m:oMathPara>
                </a14:m>
                <a:endParaRPr lang="en-GB" sz="2400" b="1" dirty="0">
                  <a:latin typeface="+mj-lt"/>
                </a:endParaRPr>
              </a:p>
            </p:txBody>
          </p:sp>
        </mc:Choice>
        <mc:Fallback>
          <p:sp>
            <p:nvSpPr>
              <p:cNvPr id="9" name="TextBox 8">
                <a:extLst>
                  <a:ext uri="{FF2B5EF4-FFF2-40B4-BE49-F238E27FC236}">
                    <a16:creationId xmlns:a16="http://schemas.microsoft.com/office/drawing/2014/main" id="{137991CD-C73C-4A76-AEF4-0114A489A579}"/>
                  </a:ext>
                </a:extLst>
              </p:cNvPr>
              <p:cNvSpPr txBox="1">
                <a:spLocks noRot="1" noChangeAspect="1" noMove="1" noResize="1" noEditPoints="1" noAdjustHandles="1" noChangeArrowheads="1" noChangeShapeType="1" noTextEdit="1"/>
              </p:cNvSpPr>
              <p:nvPr/>
            </p:nvSpPr>
            <p:spPr>
              <a:xfrm>
                <a:off x="3915859" y="5328809"/>
                <a:ext cx="3382849" cy="874598"/>
              </a:xfrm>
              <a:prstGeom prst="rect">
                <a:avLst/>
              </a:prstGeom>
              <a:blipFill>
                <a:blip r:embed="rId5"/>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104717705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5" name="Text Placeholder 24">
            <a:extLst>
              <a:ext uri="{FF2B5EF4-FFF2-40B4-BE49-F238E27FC236}">
                <a16:creationId xmlns:a16="http://schemas.microsoft.com/office/drawing/2014/main" id="{BE394849-EE6D-4358-A824-BBF6E518EAEA}"/>
              </a:ext>
            </a:extLst>
          </p:cNvPr>
          <p:cNvSpPr>
            <a:spLocks noGrp="1"/>
          </p:cNvSpPr>
          <p:nvPr>
            <p:ph type="body" sz="quarter" idx="15"/>
          </p:nvPr>
        </p:nvSpPr>
        <p:spPr/>
        <p:txBody>
          <a:bodyPr/>
          <a:lstStyle/>
          <a:p>
            <a:r>
              <a:rPr lang="en-US" dirty="0"/>
              <a:t>04</a:t>
            </a:r>
          </a:p>
        </p:txBody>
      </p:sp>
      <p:sp>
        <p:nvSpPr>
          <p:cNvPr id="18" name="Title 17">
            <a:extLst>
              <a:ext uri="{FF2B5EF4-FFF2-40B4-BE49-F238E27FC236}">
                <a16:creationId xmlns:a16="http://schemas.microsoft.com/office/drawing/2014/main" id="{EA6B7DE5-BFCC-4EEF-9609-8AA1C7CAD3B0}"/>
              </a:ext>
            </a:extLst>
          </p:cNvPr>
          <p:cNvSpPr>
            <a:spLocks noGrp="1"/>
          </p:cNvSpPr>
          <p:nvPr>
            <p:ph type="title"/>
          </p:nvPr>
        </p:nvSpPr>
        <p:spPr>
          <a:xfrm>
            <a:off x="1028699" y="627062"/>
            <a:ext cx="10029825" cy="1340615"/>
          </a:xfrm>
        </p:spPr>
        <p:txBody>
          <a:bodyPr/>
          <a:lstStyle/>
          <a:p>
            <a:r>
              <a:rPr lang="en-US" dirty="0"/>
              <a:t>Introduction</a:t>
            </a:r>
          </a:p>
        </p:txBody>
      </p:sp>
      <p:sp>
        <p:nvSpPr>
          <p:cNvPr id="34" name="Date Placeholder 33">
            <a:extLst>
              <a:ext uri="{FF2B5EF4-FFF2-40B4-BE49-F238E27FC236}">
                <a16:creationId xmlns:a16="http://schemas.microsoft.com/office/drawing/2014/main" id="{D30A968E-AB03-4BB5-BF8E-EB31DFD33B17}"/>
              </a:ext>
            </a:extLst>
          </p:cNvPr>
          <p:cNvSpPr>
            <a:spLocks noGrp="1"/>
          </p:cNvSpPr>
          <p:nvPr>
            <p:ph type="dt" sz="half" idx="2"/>
          </p:nvPr>
        </p:nvSpPr>
        <p:spPr/>
        <p:txBody>
          <a:bodyPr/>
          <a:lstStyle/>
          <a:p>
            <a:fld id="{9FEF76E7-2EBE-4103-B764-AD23619BE076}" type="datetime1">
              <a:rPr lang="en-US" smtClean="0"/>
              <a:pPr/>
              <a:t>2/23/2021</a:t>
            </a:fld>
            <a:endParaRPr lang="en-US" dirty="0"/>
          </a:p>
        </p:txBody>
      </p:sp>
      <p:sp>
        <p:nvSpPr>
          <p:cNvPr id="35" name="Slide Number Placeholder 34">
            <a:extLst>
              <a:ext uri="{FF2B5EF4-FFF2-40B4-BE49-F238E27FC236}">
                <a16:creationId xmlns:a16="http://schemas.microsoft.com/office/drawing/2014/main" id="{5789CCB9-138D-4D90-8AFB-AC5C73612512}"/>
              </a:ext>
            </a:extLst>
          </p:cNvPr>
          <p:cNvSpPr>
            <a:spLocks noGrp="1"/>
          </p:cNvSpPr>
          <p:nvPr>
            <p:ph type="sldNum" sz="quarter" idx="4"/>
          </p:nvPr>
        </p:nvSpPr>
        <p:spPr/>
        <p:txBody>
          <a:bodyPr/>
          <a:lstStyle/>
          <a:p>
            <a:fld id="{294A09A9-5501-47C1-A89A-A340965A2BE2}" type="slidenum">
              <a:rPr lang="en-US" smtClean="0"/>
              <a:pPr/>
              <a:t>40</a:t>
            </a:fld>
            <a:endParaRPr lang="en-US" dirty="0"/>
          </a:p>
        </p:txBody>
      </p:sp>
      <p:sp>
        <p:nvSpPr>
          <p:cNvPr id="2" name="Rectangle 1">
            <a:extLst>
              <a:ext uri="{FF2B5EF4-FFF2-40B4-BE49-F238E27FC236}">
                <a16:creationId xmlns:a16="http://schemas.microsoft.com/office/drawing/2014/main" id="{7235C6AB-042E-4C74-82D8-9F968BD89493}"/>
              </a:ext>
            </a:extLst>
          </p:cNvPr>
          <p:cNvSpPr/>
          <p:nvPr/>
        </p:nvSpPr>
        <p:spPr>
          <a:xfrm>
            <a:off x="1028699" y="2076767"/>
            <a:ext cx="10029825" cy="2320507"/>
          </a:xfrm>
          <a:prstGeom prst="rect">
            <a:avLst/>
          </a:prstGeom>
        </p:spPr>
        <p:txBody>
          <a:bodyPr wrap="square">
            <a:spAutoFit/>
          </a:bodyPr>
          <a:lstStyle/>
          <a:p>
            <a:pPr>
              <a:lnSpc>
                <a:spcPct val="150000"/>
              </a:lnSpc>
            </a:pPr>
            <a:r>
              <a:rPr lang="en-GB" sz="1400" b="1" dirty="0">
                <a:solidFill>
                  <a:schemeClr val="accent1">
                    <a:lumMod val="10000"/>
                  </a:schemeClr>
                </a:solidFill>
              </a:rPr>
              <a:t>We need to define:</a:t>
            </a:r>
          </a:p>
          <a:p>
            <a:pPr>
              <a:lnSpc>
                <a:spcPct val="150000"/>
              </a:lnSpc>
            </a:pPr>
            <a:endParaRPr lang="en-GB" sz="1400" b="1" dirty="0">
              <a:solidFill>
                <a:schemeClr val="accent1">
                  <a:lumMod val="10000"/>
                </a:schemeClr>
              </a:solidFill>
            </a:endParaRPr>
          </a:p>
          <a:p>
            <a:pPr marL="285750" indent="-285750">
              <a:lnSpc>
                <a:spcPct val="150000"/>
              </a:lnSpc>
              <a:buFont typeface="Arial" panose="020B0604020202020204" pitchFamily="34" charset="0"/>
              <a:buChar char="•"/>
            </a:pPr>
            <a:r>
              <a:rPr lang="en-GB" sz="1400" b="1" dirty="0">
                <a:solidFill>
                  <a:schemeClr val="accent1">
                    <a:lumMod val="10000"/>
                  </a:schemeClr>
                </a:solidFill>
              </a:rPr>
              <a:t>Bayesian Statistics </a:t>
            </a:r>
          </a:p>
          <a:p>
            <a:pPr marL="285750" indent="-285750">
              <a:lnSpc>
                <a:spcPct val="150000"/>
              </a:lnSpc>
              <a:buFont typeface="Arial" panose="020B0604020202020204" pitchFamily="34" charset="0"/>
              <a:buChar char="•"/>
            </a:pPr>
            <a:r>
              <a:rPr lang="en-GB" sz="1400" b="1" dirty="0">
                <a:solidFill>
                  <a:schemeClr val="accent1">
                    <a:lumMod val="10000"/>
                  </a:schemeClr>
                </a:solidFill>
              </a:rPr>
              <a:t>Markov Chains</a:t>
            </a:r>
          </a:p>
          <a:p>
            <a:pPr marL="285750" indent="-285750">
              <a:lnSpc>
                <a:spcPct val="150000"/>
              </a:lnSpc>
              <a:buFont typeface="Arial" panose="020B0604020202020204" pitchFamily="34" charset="0"/>
              <a:buChar char="•"/>
            </a:pPr>
            <a:r>
              <a:rPr lang="en-GB" sz="1400" b="1" dirty="0">
                <a:solidFill>
                  <a:schemeClr val="accent1">
                    <a:lumMod val="10000"/>
                  </a:schemeClr>
                </a:solidFill>
              </a:rPr>
              <a:t>Monte Carlo methods</a:t>
            </a:r>
          </a:p>
          <a:p>
            <a:pPr marL="285750" indent="-285750">
              <a:lnSpc>
                <a:spcPct val="150000"/>
              </a:lnSpc>
              <a:buFont typeface="Arial" panose="020B0604020202020204" pitchFamily="34" charset="0"/>
              <a:buChar char="•"/>
            </a:pPr>
            <a:r>
              <a:rPr lang="en-GB" sz="1400" b="1" dirty="0">
                <a:solidFill>
                  <a:schemeClr val="bg2">
                    <a:lumMod val="10000"/>
                  </a:schemeClr>
                </a:solidFill>
              </a:rPr>
              <a:t>MCMC</a:t>
            </a:r>
          </a:p>
          <a:p>
            <a:pPr marL="285750" indent="-285750">
              <a:lnSpc>
                <a:spcPct val="150000"/>
              </a:lnSpc>
              <a:buFont typeface="Arial" panose="020B0604020202020204" pitchFamily="34" charset="0"/>
              <a:buChar char="•"/>
            </a:pPr>
            <a:r>
              <a:rPr lang="en-GB" sz="1400" b="1" dirty="0">
                <a:solidFill>
                  <a:schemeClr val="bg1">
                    <a:lumMod val="50000"/>
                  </a:schemeClr>
                </a:solidFill>
              </a:rPr>
              <a:t>Metropolis Hastings algorithm</a:t>
            </a:r>
            <a:endParaRPr lang="en-GB" sz="1400" dirty="0">
              <a:solidFill>
                <a:schemeClr val="bg1">
                  <a:lumMod val="50000"/>
                </a:schemeClr>
              </a:solidFill>
            </a:endParaRPr>
          </a:p>
        </p:txBody>
      </p:sp>
      <p:pic>
        <p:nvPicPr>
          <p:cNvPr id="4" name="Graphic 3" descr="Checkmark">
            <a:extLst>
              <a:ext uri="{FF2B5EF4-FFF2-40B4-BE49-F238E27FC236}">
                <a16:creationId xmlns:a16="http://schemas.microsoft.com/office/drawing/2014/main" id="{9876B50A-1A6F-4CF6-BA5B-93BE3855CBA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374136" y="2639574"/>
            <a:ext cx="435864" cy="435864"/>
          </a:xfrm>
          <a:prstGeom prst="rect">
            <a:avLst/>
          </a:prstGeom>
        </p:spPr>
      </p:pic>
      <p:pic>
        <p:nvPicPr>
          <p:cNvPr id="8" name="Graphic 7" descr="Checkmark">
            <a:extLst>
              <a:ext uri="{FF2B5EF4-FFF2-40B4-BE49-F238E27FC236}">
                <a16:creationId xmlns:a16="http://schemas.microsoft.com/office/drawing/2014/main" id="{0E3423CF-834F-404B-8E39-D389191EF72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953429" y="2993136"/>
            <a:ext cx="435864" cy="435864"/>
          </a:xfrm>
          <a:prstGeom prst="rect">
            <a:avLst/>
          </a:prstGeom>
        </p:spPr>
      </p:pic>
      <p:pic>
        <p:nvPicPr>
          <p:cNvPr id="9" name="Graphic 8" descr="Checkmark">
            <a:extLst>
              <a:ext uri="{FF2B5EF4-FFF2-40B4-BE49-F238E27FC236}">
                <a16:creationId xmlns:a16="http://schemas.microsoft.com/office/drawing/2014/main" id="{A932BC92-FB32-487E-8493-E531BE0785D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500545" y="3346699"/>
            <a:ext cx="435864" cy="435864"/>
          </a:xfrm>
          <a:prstGeom prst="rect">
            <a:avLst/>
          </a:prstGeom>
        </p:spPr>
      </p:pic>
      <p:pic>
        <p:nvPicPr>
          <p:cNvPr id="10" name="Graphic 9" descr="Checkmark">
            <a:extLst>
              <a:ext uri="{FF2B5EF4-FFF2-40B4-BE49-F238E27FC236}">
                <a16:creationId xmlns:a16="http://schemas.microsoft.com/office/drawing/2014/main" id="{98D4EB4E-F6C2-45BC-80E1-D9C97FCF78F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658618" y="3723248"/>
            <a:ext cx="435864" cy="435864"/>
          </a:xfrm>
          <a:prstGeom prst="rect">
            <a:avLst/>
          </a:prstGeom>
        </p:spPr>
      </p:pic>
    </p:spTree>
    <p:extLst>
      <p:ext uri="{BB962C8B-B14F-4D97-AF65-F5344CB8AC3E}">
        <p14:creationId xmlns:p14="http://schemas.microsoft.com/office/powerpoint/2010/main" val="389392920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5AF72D7-A50D-43D7-BB3E-63F786A23ABE}"/>
              </a:ext>
            </a:extLst>
          </p:cNvPr>
          <p:cNvSpPr>
            <a:spLocks noGrp="1"/>
          </p:cNvSpPr>
          <p:nvPr>
            <p:ph type="body" sz="quarter" idx="13"/>
          </p:nvPr>
        </p:nvSpPr>
        <p:spPr/>
        <p:txBody>
          <a:bodyPr/>
          <a:lstStyle/>
          <a:p>
            <a:r>
              <a:rPr lang="en-GB" dirty="0"/>
              <a:t>05</a:t>
            </a:r>
          </a:p>
        </p:txBody>
      </p:sp>
      <p:sp>
        <p:nvSpPr>
          <p:cNvPr id="3" name="Title 2">
            <a:extLst>
              <a:ext uri="{FF2B5EF4-FFF2-40B4-BE49-F238E27FC236}">
                <a16:creationId xmlns:a16="http://schemas.microsoft.com/office/drawing/2014/main" id="{774C9C99-8B8E-4F3D-ADE3-CCB75B86CC5C}"/>
              </a:ext>
            </a:extLst>
          </p:cNvPr>
          <p:cNvSpPr>
            <a:spLocks noGrp="1"/>
          </p:cNvSpPr>
          <p:nvPr>
            <p:ph type="title"/>
          </p:nvPr>
        </p:nvSpPr>
        <p:spPr>
          <a:xfrm>
            <a:off x="3189555" y="2882540"/>
            <a:ext cx="6674802" cy="655320"/>
          </a:xfrm>
        </p:spPr>
        <p:txBody>
          <a:bodyPr>
            <a:normAutofit fontScale="90000"/>
          </a:bodyPr>
          <a:lstStyle/>
          <a:p>
            <a:r>
              <a:rPr lang="en-GB" dirty="0"/>
              <a:t>The Metropolis-Hastings Algorithm</a:t>
            </a:r>
          </a:p>
        </p:txBody>
      </p:sp>
    </p:spTree>
    <p:extLst>
      <p:ext uri="{BB962C8B-B14F-4D97-AF65-F5344CB8AC3E}">
        <p14:creationId xmlns:p14="http://schemas.microsoft.com/office/powerpoint/2010/main" val="291964736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5" name="Text Placeholder 24">
            <a:extLst>
              <a:ext uri="{FF2B5EF4-FFF2-40B4-BE49-F238E27FC236}">
                <a16:creationId xmlns:a16="http://schemas.microsoft.com/office/drawing/2014/main" id="{BE394849-EE6D-4358-A824-BBF6E518EAEA}"/>
              </a:ext>
            </a:extLst>
          </p:cNvPr>
          <p:cNvSpPr>
            <a:spLocks noGrp="1"/>
          </p:cNvSpPr>
          <p:nvPr>
            <p:ph type="body" sz="quarter" idx="15"/>
          </p:nvPr>
        </p:nvSpPr>
        <p:spPr/>
        <p:txBody>
          <a:bodyPr/>
          <a:lstStyle/>
          <a:p>
            <a:r>
              <a:rPr lang="en-US" dirty="0"/>
              <a:t>05</a:t>
            </a:r>
          </a:p>
        </p:txBody>
      </p:sp>
      <p:sp>
        <p:nvSpPr>
          <p:cNvPr id="18" name="Title 17">
            <a:extLst>
              <a:ext uri="{FF2B5EF4-FFF2-40B4-BE49-F238E27FC236}">
                <a16:creationId xmlns:a16="http://schemas.microsoft.com/office/drawing/2014/main" id="{EA6B7DE5-BFCC-4EEF-9609-8AA1C7CAD3B0}"/>
              </a:ext>
            </a:extLst>
          </p:cNvPr>
          <p:cNvSpPr>
            <a:spLocks noGrp="1"/>
          </p:cNvSpPr>
          <p:nvPr>
            <p:ph type="title"/>
          </p:nvPr>
        </p:nvSpPr>
        <p:spPr>
          <a:xfrm>
            <a:off x="1028699" y="627062"/>
            <a:ext cx="10029825" cy="1340615"/>
          </a:xfrm>
        </p:spPr>
        <p:txBody>
          <a:bodyPr/>
          <a:lstStyle/>
          <a:p>
            <a:r>
              <a:rPr lang="en-US" dirty="0"/>
              <a:t>MH algorithm</a:t>
            </a:r>
          </a:p>
        </p:txBody>
      </p:sp>
      <p:sp>
        <p:nvSpPr>
          <p:cNvPr id="34" name="Date Placeholder 33">
            <a:extLst>
              <a:ext uri="{FF2B5EF4-FFF2-40B4-BE49-F238E27FC236}">
                <a16:creationId xmlns:a16="http://schemas.microsoft.com/office/drawing/2014/main" id="{D30A968E-AB03-4BB5-BF8E-EB31DFD33B17}"/>
              </a:ext>
            </a:extLst>
          </p:cNvPr>
          <p:cNvSpPr>
            <a:spLocks noGrp="1"/>
          </p:cNvSpPr>
          <p:nvPr>
            <p:ph type="dt" sz="half" idx="2"/>
          </p:nvPr>
        </p:nvSpPr>
        <p:spPr/>
        <p:txBody>
          <a:bodyPr/>
          <a:lstStyle/>
          <a:p>
            <a:fld id="{9FEF76E7-2EBE-4103-B764-AD23619BE076}" type="datetime1">
              <a:rPr lang="en-US" smtClean="0"/>
              <a:pPr/>
              <a:t>2/23/2021</a:t>
            </a:fld>
            <a:endParaRPr lang="en-US" dirty="0"/>
          </a:p>
        </p:txBody>
      </p:sp>
      <p:sp>
        <p:nvSpPr>
          <p:cNvPr id="35" name="Slide Number Placeholder 34">
            <a:extLst>
              <a:ext uri="{FF2B5EF4-FFF2-40B4-BE49-F238E27FC236}">
                <a16:creationId xmlns:a16="http://schemas.microsoft.com/office/drawing/2014/main" id="{5789CCB9-138D-4D90-8AFB-AC5C73612512}"/>
              </a:ext>
            </a:extLst>
          </p:cNvPr>
          <p:cNvSpPr>
            <a:spLocks noGrp="1"/>
          </p:cNvSpPr>
          <p:nvPr>
            <p:ph type="sldNum" sz="quarter" idx="4"/>
          </p:nvPr>
        </p:nvSpPr>
        <p:spPr/>
        <p:txBody>
          <a:bodyPr/>
          <a:lstStyle/>
          <a:p>
            <a:fld id="{294A09A9-5501-47C1-A89A-A340965A2BE2}" type="slidenum">
              <a:rPr lang="en-US" smtClean="0"/>
              <a:pPr/>
              <a:t>42</a:t>
            </a:fld>
            <a:endParaRPr lang="en-US" dirty="0"/>
          </a:p>
        </p:txBody>
      </p:sp>
      <p:sp>
        <p:nvSpPr>
          <p:cNvPr id="2" name="Rectangle 1">
            <a:extLst>
              <a:ext uri="{FF2B5EF4-FFF2-40B4-BE49-F238E27FC236}">
                <a16:creationId xmlns:a16="http://schemas.microsoft.com/office/drawing/2014/main" id="{7235C6AB-042E-4C74-82D8-9F968BD89493}"/>
              </a:ext>
            </a:extLst>
          </p:cNvPr>
          <p:cNvSpPr/>
          <p:nvPr/>
        </p:nvSpPr>
        <p:spPr>
          <a:xfrm>
            <a:off x="1028699" y="2076767"/>
            <a:ext cx="10029825" cy="3936334"/>
          </a:xfrm>
          <a:prstGeom prst="rect">
            <a:avLst/>
          </a:prstGeom>
        </p:spPr>
        <p:txBody>
          <a:bodyPr wrap="square">
            <a:spAutoFit/>
          </a:bodyPr>
          <a:lstStyle/>
          <a:p>
            <a:pPr>
              <a:lnSpc>
                <a:spcPct val="150000"/>
              </a:lnSpc>
            </a:pPr>
            <a:r>
              <a:rPr lang="en-GB" sz="1400" b="1" dirty="0">
                <a:solidFill>
                  <a:schemeClr val="accent1">
                    <a:lumMod val="10000"/>
                  </a:schemeClr>
                </a:solidFill>
              </a:rPr>
              <a:t>The reason MCMC alone failed to generate a sample from the posterior distribution is that we haven’t incorporated any information about the posterior distribution into the process of generating the sample</a:t>
            </a:r>
            <a:r>
              <a:rPr lang="en-GB" sz="1400" dirty="0">
                <a:solidFill>
                  <a:schemeClr val="accent1">
                    <a:lumMod val="10000"/>
                  </a:schemeClr>
                </a:solidFill>
              </a:rPr>
              <a:t>. We could improve our sample by keeping proposed values of θ that are more likely under the posterior distribution and discarding values that are less likely.</a:t>
            </a:r>
          </a:p>
          <a:p>
            <a:pPr>
              <a:lnSpc>
                <a:spcPct val="150000"/>
              </a:lnSpc>
            </a:pPr>
            <a:endParaRPr lang="en-GB" sz="1400" dirty="0">
              <a:solidFill>
                <a:schemeClr val="accent1">
                  <a:lumMod val="10000"/>
                </a:schemeClr>
              </a:solidFill>
            </a:endParaRPr>
          </a:p>
          <a:p>
            <a:pPr>
              <a:lnSpc>
                <a:spcPct val="150000"/>
              </a:lnSpc>
            </a:pPr>
            <a:r>
              <a:rPr lang="en-GB" sz="1400" dirty="0">
                <a:solidFill>
                  <a:schemeClr val="accent1">
                    <a:lumMod val="10000"/>
                  </a:schemeClr>
                </a:solidFill>
              </a:rPr>
              <a:t>But the obvious difficulty with accepting and rejecting proposed values of θ based on the posterior distribution is that we </a:t>
            </a:r>
            <a:r>
              <a:rPr lang="en-GB" sz="1400" b="1" dirty="0">
                <a:solidFill>
                  <a:schemeClr val="accent1">
                    <a:lumMod val="10000"/>
                  </a:schemeClr>
                </a:solidFill>
              </a:rPr>
              <a:t>usually don’t know the functional form of the posterior distribution</a:t>
            </a:r>
            <a:r>
              <a:rPr lang="en-GB" sz="1400" dirty="0">
                <a:solidFill>
                  <a:schemeClr val="accent1">
                    <a:lumMod val="10000"/>
                  </a:schemeClr>
                </a:solidFill>
              </a:rPr>
              <a:t>. </a:t>
            </a:r>
            <a:r>
              <a:rPr lang="en-GB" sz="1400" b="1" dirty="0">
                <a:solidFill>
                  <a:schemeClr val="accent1">
                    <a:lumMod val="10000"/>
                  </a:schemeClr>
                </a:solidFill>
              </a:rPr>
              <a:t>If we knew the functional form</a:t>
            </a:r>
            <a:r>
              <a:rPr lang="en-GB" sz="1400" dirty="0">
                <a:solidFill>
                  <a:schemeClr val="accent1">
                    <a:lumMod val="10000"/>
                  </a:schemeClr>
                </a:solidFill>
              </a:rPr>
              <a:t>, we could </a:t>
            </a:r>
            <a:r>
              <a:rPr lang="en-GB" sz="1400" b="1" dirty="0">
                <a:solidFill>
                  <a:schemeClr val="accent1">
                    <a:lumMod val="10000"/>
                  </a:schemeClr>
                </a:solidFill>
              </a:rPr>
              <a:t>calculate probabilities directly </a:t>
            </a:r>
            <a:r>
              <a:rPr lang="en-GB" sz="1400" dirty="0">
                <a:solidFill>
                  <a:schemeClr val="accent1">
                    <a:lumMod val="10000"/>
                  </a:schemeClr>
                </a:solidFill>
              </a:rPr>
              <a:t>without generating a random sample. </a:t>
            </a:r>
          </a:p>
          <a:p>
            <a:pPr>
              <a:lnSpc>
                <a:spcPct val="150000"/>
              </a:lnSpc>
            </a:pPr>
            <a:endParaRPr lang="en-GB" sz="1400" dirty="0">
              <a:solidFill>
                <a:schemeClr val="accent1">
                  <a:lumMod val="10000"/>
                </a:schemeClr>
              </a:solidFill>
            </a:endParaRPr>
          </a:p>
          <a:p>
            <a:pPr>
              <a:lnSpc>
                <a:spcPct val="150000"/>
              </a:lnSpc>
            </a:pPr>
            <a:r>
              <a:rPr lang="en-GB" sz="1400" dirty="0">
                <a:solidFill>
                  <a:schemeClr val="accent1">
                    <a:lumMod val="10000"/>
                  </a:schemeClr>
                </a:solidFill>
              </a:rPr>
              <a:t>So how can we accept or reject proposed values of θ without knowing the functional form? </a:t>
            </a:r>
          </a:p>
          <a:p>
            <a:pPr>
              <a:lnSpc>
                <a:spcPct val="150000"/>
              </a:lnSpc>
            </a:pPr>
            <a:endParaRPr lang="en-GB" sz="1400" dirty="0">
              <a:solidFill>
                <a:schemeClr val="accent1">
                  <a:lumMod val="10000"/>
                </a:schemeClr>
              </a:solidFill>
            </a:endParaRPr>
          </a:p>
          <a:p>
            <a:pPr>
              <a:lnSpc>
                <a:spcPct val="150000"/>
              </a:lnSpc>
            </a:pPr>
            <a:r>
              <a:rPr lang="en-GB" sz="1400" dirty="0">
                <a:solidFill>
                  <a:schemeClr val="accent1">
                    <a:lumMod val="10000"/>
                  </a:schemeClr>
                </a:solidFill>
              </a:rPr>
              <a:t>One answer is the </a:t>
            </a:r>
            <a:r>
              <a:rPr lang="en-GB" sz="1400" b="1" dirty="0">
                <a:solidFill>
                  <a:schemeClr val="accent1">
                    <a:lumMod val="10000"/>
                  </a:schemeClr>
                </a:solidFill>
              </a:rPr>
              <a:t>Metropolis–Hastings algorithm</a:t>
            </a:r>
            <a:r>
              <a:rPr lang="en-GB" sz="1400" dirty="0">
                <a:solidFill>
                  <a:schemeClr val="accent1">
                    <a:lumMod val="10000"/>
                  </a:schemeClr>
                </a:solidFill>
              </a:rPr>
              <a:t>.</a:t>
            </a:r>
            <a:endParaRPr lang="en-GB" sz="1400" dirty="0">
              <a:solidFill>
                <a:schemeClr val="bg1">
                  <a:lumMod val="50000"/>
                </a:schemeClr>
              </a:solidFill>
            </a:endParaRPr>
          </a:p>
        </p:txBody>
      </p:sp>
    </p:spTree>
    <p:extLst>
      <p:ext uri="{BB962C8B-B14F-4D97-AF65-F5344CB8AC3E}">
        <p14:creationId xmlns:p14="http://schemas.microsoft.com/office/powerpoint/2010/main" val="324646462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 Placeholder 24">
            <a:extLst>
              <a:ext uri="{FF2B5EF4-FFF2-40B4-BE49-F238E27FC236}">
                <a16:creationId xmlns:a16="http://schemas.microsoft.com/office/drawing/2014/main" id="{BE394849-EE6D-4358-A824-BBF6E518EAEA}"/>
              </a:ext>
            </a:extLst>
          </p:cNvPr>
          <p:cNvSpPr>
            <a:spLocks noGrp="1"/>
          </p:cNvSpPr>
          <p:nvPr>
            <p:ph type="body" sz="quarter" idx="15"/>
          </p:nvPr>
        </p:nvSpPr>
        <p:spPr/>
        <p:txBody>
          <a:bodyPr/>
          <a:lstStyle/>
          <a:p>
            <a:r>
              <a:rPr lang="en-US" dirty="0"/>
              <a:t>05</a:t>
            </a:r>
          </a:p>
        </p:txBody>
      </p:sp>
      <p:sp>
        <p:nvSpPr>
          <p:cNvPr id="18" name="Title 17">
            <a:extLst>
              <a:ext uri="{FF2B5EF4-FFF2-40B4-BE49-F238E27FC236}">
                <a16:creationId xmlns:a16="http://schemas.microsoft.com/office/drawing/2014/main" id="{EA6B7DE5-BFCC-4EEF-9609-8AA1C7CAD3B0}"/>
              </a:ext>
            </a:extLst>
          </p:cNvPr>
          <p:cNvSpPr>
            <a:spLocks noGrp="1"/>
          </p:cNvSpPr>
          <p:nvPr>
            <p:ph type="title"/>
          </p:nvPr>
        </p:nvSpPr>
        <p:spPr>
          <a:xfrm>
            <a:off x="1028699" y="627062"/>
            <a:ext cx="10029825" cy="1340615"/>
          </a:xfrm>
        </p:spPr>
        <p:txBody>
          <a:bodyPr/>
          <a:lstStyle/>
          <a:p>
            <a:r>
              <a:rPr lang="en-US" dirty="0"/>
              <a:t>MH algorithm</a:t>
            </a:r>
          </a:p>
        </p:txBody>
      </p:sp>
      <p:sp>
        <p:nvSpPr>
          <p:cNvPr id="34" name="Date Placeholder 33">
            <a:extLst>
              <a:ext uri="{FF2B5EF4-FFF2-40B4-BE49-F238E27FC236}">
                <a16:creationId xmlns:a16="http://schemas.microsoft.com/office/drawing/2014/main" id="{D30A968E-AB03-4BB5-BF8E-EB31DFD33B17}"/>
              </a:ext>
            </a:extLst>
          </p:cNvPr>
          <p:cNvSpPr>
            <a:spLocks noGrp="1"/>
          </p:cNvSpPr>
          <p:nvPr>
            <p:ph type="dt" sz="half" idx="2"/>
          </p:nvPr>
        </p:nvSpPr>
        <p:spPr/>
        <p:txBody>
          <a:bodyPr/>
          <a:lstStyle/>
          <a:p>
            <a:fld id="{9FEF76E7-2EBE-4103-B764-AD23619BE076}" type="datetime1">
              <a:rPr lang="en-US" smtClean="0"/>
              <a:pPr/>
              <a:t>2/23/2021</a:t>
            </a:fld>
            <a:endParaRPr lang="en-US" dirty="0"/>
          </a:p>
        </p:txBody>
      </p:sp>
      <p:sp>
        <p:nvSpPr>
          <p:cNvPr id="35" name="Slide Number Placeholder 34">
            <a:extLst>
              <a:ext uri="{FF2B5EF4-FFF2-40B4-BE49-F238E27FC236}">
                <a16:creationId xmlns:a16="http://schemas.microsoft.com/office/drawing/2014/main" id="{5789CCB9-138D-4D90-8AFB-AC5C73612512}"/>
              </a:ext>
            </a:extLst>
          </p:cNvPr>
          <p:cNvSpPr>
            <a:spLocks noGrp="1"/>
          </p:cNvSpPr>
          <p:nvPr>
            <p:ph type="sldNum" sz="quarter" idx="4"/>
          </p:nvPr>
        </p:nvSpPr>
        <p:spPr/>
        <p:txBody>
          <a:bodyPr/>
          <a:lstStyle/>
          <a:p>
            <a:fld id="{294A09A9-5501-47C1-A89A-A340965A2BE2}" type="slidenum">
              <a:rPr lang="en-US" smtClean="0"/>
              <a:pPr/>
              <a:t>43</a:t>
            </a:fld>
            <a:endParaRPr lang="en-US" dirty="0"/>
          </a:p>
        </p:txBody>
      </p:sp>
      <p:sp>
        <p:nvSpPr>
          <p:cNvPr id="3" name="TextBox 2">
            <a:extLst>
              <a:ext uri="{FF2B5EF4-FFF2-40B4-BE49-F238E27FC236}">
                <a16:creationId xmlns:a16="http://schemas.microsoft.com/office/drawing/2014/main" id="{2E46E7B5-7529-476D-AAED-A3B059F36B8C}"/>
              </a:ext>
            </a:extLst>
          </p:cNvPr>
          <p:cNvSpPr txBox="1"/>
          <p:nvPr/>
        </p:nvSpPr>
        <p:spPr>
          <a:xfrm>
            <a:off x="761917" y="1991131"/>
            <a:ext cx="9077027" cy="2246769"/>
          </a:xfrm>
          <a:prstGeom prst="rect">
            <a:avLst/>
          </a:prstGeom>
          <a:noFill/>
        </p:spPr>
        <p:txBody>
          <a:bodyPr wrap="square" rtlCol="0">
            <a:spAutoFit/>
          </a:bodyPr>
          <a:lstStyle/>
          <a:p>
            <a:r>
              <a:rPr lang="en-GB" sz="1400" dirty="0"/>
              <a:t>Suppose we are interested in the </a:t>
            </a:r>
            <a:r>
              <a:rPr lang="en-GB" sz="1400" b="1" dirty="0"/>
              <a:t>posterior distribution of the parameter θ</a:t>
            </a:r>
            <a:r>
              <a:rPr lang="en-GB" sz="1400" dirty="0"/>
              <a:t>, which is the </a:t>
            </a:r>
            <a:r>
              <a:rPr lang="en-GB" sz="1400" b="1" dirty="0"/>
              <a:t>probability that a coin toss results in “heads”.</a:t>
            </a:r>
          </a:p>
          <a:p>
            <a:endParaRPr lang="en-GB" sz="1400" dirty="0"/>
          </a:p>
          <a:p>
            <a:r>
              <a:rPr lang="en-GB" sz="1400" dirty="0"/>
              <a:t>Our </a:t>
            </a:r>
            <a:r>
              <a:rPr lang="en-GB" sz="1400" b="1" dirty="0"/>
              <a:t>prior distribution is a flat, uninformative beta distribution </a:t>
            </a:r>
            <a:r>
              <a:rPr lang="en-GB" sz="1400" dirty="0"/>
              <a:t>with parameters 1 and 1. </a:t>
            </a:r>
          </a:p>
          <a:p>
            <a:endParaRPr lang="en-GB" sz="1400" dirty="0"/>
          </a:p>
          <a:p>
            <a:r>
              <a:rPr lang="en-GB" sz="1400" dirty="0"/>
              <a:t>We will use a </a:t>
            </a:r>
            <a:r>
              <a:rPr lang="en-GB" sz="1400" b="1" dirty="0"/>
              <a:t>binomial likelihood function </a:t>
            </a:r>
            <a:r>
              <a:rPr lang="en-GB" sz="1400" dirty="0"/>
              <a:t>to quantify the data from our experiment.</a:t>
            </a:r>
          </a:p>
          <a:p>
            <a:endParaRPr lang="en-GB" sz="1400" dirty="0"/>
          </a:p>
          <a:p>
            <a:endParaRPr lang="en-GB" sz="1400" dirty="0"/>
          </a:p>
          <a:p>
            <a:r>
              <a:rPr lang="en-GB" sz="1400" dirty="0"/>
              <a:t>We will also use MCMC with the M–H algorithm to </a:t>
            </a:r>
            <a:r>
              <a:rPr lang="en-GB" sz="1400" b="1" dirty="0"/>
              <a:t>generate a sample from the posterior distribution of θ</a:t>
            </a:r>
            <a:r>
              <a:rPr lang="en-GB" sz="1400" dirty="0"/>
              <a:t>. </a:t>
            </a:r>
          </a:p>
        </p:txBody>
      </p:sp>
      <p:pic>
        <p:nvPicPr>
          <p:cNvPr id="9220" name="Picture 4" descr="Donald Trump Coin 2020 - Gold Plated Collectible Coin, Protective Case  Included - Re-Election Gift, Show Your Support to Keep America Great:  Amazon.co.uk: Toys &amp; Games">
            <a:extLst>
              <a:ext uri="{FF2B5EF4-FFF2-40B4-BE49-F238E27FC236}">
                <a16:creationId xmlns:a16="http://schemas.microsoft.com/office/drawing/2014/main" id="{99BBDD94-A7CB-439C-B273-EC035DEDFD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07158" y="2009548"/>
            <a:ext cx="1935998" cy="181222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Shape, rectangle&#10;&#10;Description automatically generated">
            <a:extLst>
              <a:ext uri="{FF2B5EF4-FFF2-40B4-BE49-F238E27FC236}">
                <a16:creationId xmlns:a16="http://schemas.microsoft.com/office/drawing/2014/main" id="{6FCBABFB-5D5D-4773-AD42-51D639E92D02}"/>
              </a:ext>
            </a:extLst>
          </p:cNvPr>
          <p:cNvPicPr>
            <a:picLocks noChangeAspect="1"/>
          </p:cNvPicPr>
          <p:nvPr/>
        </p:nvPicPr>
        <p:blipFill>
          <a:blip r:embed="rId4"/>
          <a:stretch>
            <a:fillRect/>
          </a:stretch>
        </p:blipFill>
        <p:spPr>
          <a:xfrm>
            <a:off x="4531231" y="4105656"/>
            <a:ext cx="7343788" cy="2524127"/>
          </a:xfrm>
          <a:prstGeom prst="rect">
            <a:avLst/>
          </a:prstGeom>
        </p:spPr>
      </p:pic>
      <p:sp>
        <p:nvSpPr>
          <p:cNvPr id="10" name="Rectangle 9">
            <a:extLst>
              <a:ext uri="{FF2B5EF4-FFF2-40B4-BE49-F238E27FC236}">
                <a16:creationId xmlns:a16="http://schemas.microsoft.com/office/drawing/2014/main" id="{62B80846-0513-4A17-BFF5-0D6BD3A3C26A}"/>
              </a:ext>
            </a:extLst>
          </p:cNvPr>
          <p:cNvSpPr/>
          <p:nvPr/>
        </p:nvSpPr>
        <p:spPr>
          <a:xfrm>
            <a:off x="761917" y="4372638"/>
            <a:ext cx="3956304" cy="1815882"/>
          </a:xfrm>
          <a:prstGeom prst="rect">
            <a:avLst/>
          </a:prstGeom>
        </p:spPr>
        <p:txBody>
          <a:bodyPr wrap="square">
            <a:spAutoFit/>
          </a:bodyPr>
          <a:lstStyle/>
          <a:p>
            <a:endParaRPr lang="en-GB" sz="1400" dirty="0"/>
          </a:p>
          <a:p>
            <a:r>
              <a:rPr lang="en-GB" sz="1400" dirty="0"/>
              <a:t>We can then use this sample to estimate things such as</a:t>
            </a:r>
          </a:p>
          <a:p>
            <a:pPr marL="285750" indent="-285750">
              <a:buFont typeface="Arial" panose="020B0604020202020204" pitchFamily="34" charset="0"/>
              <a:buChar char="•"/>
            </a:pPr>
            <a:r>
              <a:rPr lang="en-GB" sz="1400" dirty="0"/>
              <a:t>the mean or median of the posterior distribution,</a:t>
            </a:r>
          </a:p>
          <a:p>
            <a:pPr marL="285750" indent="-285750">
              <a:buFont typeface="Arial" panose="020B0604020202020204" pitchFamily="34" charset="0"/>
              <a:buChar char="•"/>
            </a:pPr>
            <a:r>
              <a:rPr lang="en-GB" sz="1400" dirty="0"/>
              <a:t>a 95% credible interval, </a:t>
            </a:r>
          </a:p>
          <a:p>
            <a:pPr marL="285750" indent="-285750">
              <a:buFont typeface="Arial" panose="020B0604020202020204" pitchFamily="34" charset="0"/>
              <a:buChar char="•"/>
            </a:pPr>
            <a:r>
              <a:rPr lang="en-GB" sz="1400" dirty="0"/>
              <a:t>or the probability that θ falls within an arbitrary interval.</a:t>
            </a:r>
          </a:p>
        </p:txBody>
      </p:sp>
    </p:spTree>
    <p:extLst>
      <p:ext uri="{BB962C8B-B14F-4D97-AF65-F5344CB8AC3E}">
        <p14:creationId xmlns:p14="http://schemas.microsoft.com/office/powerpoint/2010/main" val="403487483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5" name="Text Placeholder 24">
            <a:extLst>
              <a:ext uri="{FF2B5EF4-FFF2-40B4-BE49-F238E27FC236}">
                <a16:creationId xmlns:a16="http://schemas.microsoft.com/office/drawing/2014/main" id="{BE394849-EE6D-4358-A824-BBF6E518EAEA}"/>
              </a:ext>
            </a:extLst>
          </p:cNvPr>
          <p:cNvSpPr>
            <a:spLocks noGrp="1"/>
          </p:cNvSpPr>
          <p:nvPr>
            <p:ph type="body" sz="quarter" idx="15"/>
          </p:nvPr>
        </p:nvSpPr>
        <p:spPr/>
        <p:txBody>
          <a:bodyPr/>
          <a:lstStyle/>
          <a:p>
            <a:r>
              <a:rPr lang="en-US" dirty="0"/>
              <a:t>05</a:t>
            </a:r>
          </a:p>
        </p:txBody>
      </p:sp>
      <p:sp>
        <p:nvSpPr>
          <p:cNvPr id="18" name="Title 17">
            <a:extLst>
              <a:ext uri="{FF2B5EF4-FFF2-40B4-BE49-F238E27FC236}">
                <a16:creationId xmlns:a16="http://schemas.microsoft.com/office/drawing/2014/main" id="{EA6B7DE5-BFCC-4EEF-9609-8AA1C7CAD3B0}"/>
              </a:ext>
            </a:extLst>
          </p:cNvPr>
          <p:cNvSpPr>
            <a:spLocks noGrp="1"/>
          </p:cNvSpPr>
          <p:nvPr>
            <p:ph type="title"/>
          </p:nvPr>
        </p:nvSpPr>
        <p:spPr>
          <a:xfrm>
            <a:off x="1028699" y="627062"/>
            <a:ext cx="10029825" cy="1340615"/>
          </a:xfrm>
        </p:spPr>
        <p:txBody>
          <a:bodyPr/>
          <a:lstStyle/>
          <a:p>
            <a:r>
              <a:rPr lang="en-US" dirty="0"/>
              <a:t>MH algorithm</a:t>
            </a:r>
          </a:p>
        </p:txBody>
      </p:sp>
      <p:sp>
        <p:nvSpPr>
          <p:cNvPr id="34" name="Date Placeholder 33">
            <a:extLst>
              <a:ext uri="{FF2B5EF4-FFF2-40B4-BE49-F238E27FC236}">
                <a16:creationId xmlns:a16="http://schemas.microsoft.com/office/drawing/2014/main" id="{D30A968E-AB03-4BB5-BF8E-EB31DFD33B17}"/>
              </a:ext>
            </a:extLst>
          </p:cNvPr>
          <p:cNvSpPr>
            <a:spLocks noGrp="1"/>
          </p:cNvSpPr>
          <p:nvPr>
            <p:ph type="dt" sz="half" idx="2"/>
          </p:nvPr>
        </p:nvSpPr>
        <p:spPr/>
        <p:txBody>
          <a:bodyPr/>
          <a:lstStyle/>
          <a:p>
            <a:fld id="{9FEF76E7-2EBE-4103-B764-AD23619BE076}" type="datetime1">
              <a:rPr lang="en-US" smtClean="0"/>
              <a:pPr/>
              <a:t>2/23/2021</a:t>
            </a:fld>
            <a:endParaRPr lang="en-US" dirty="0"/>
          </a:p>
        </p:txBody>
      </p:sp>
      <p:sp>
        <p:nvSpPr>
          <p:cNvPr id="35" name="Slide Number Placeholder 34">
            <a:extLst>
              <a:ext uri="{FF2B5EF4-FFF2-40B4-BE49-F238E27FC236}">
                <a16:creationId xmlns:a16="http://schemas.microsoft.com/office/drawing/2014/main" id="{5789CCB9-138D-4D90-8AFB-AC5C73612512}"/>
              </a:ext>
            </a:extLst>
          </p:cNvPr>
          <p:cNvSpPr>
            <a:spLocks noGrp="1"/>
          </p:cNvSpPr>
          <p:nvPr>
            <p:ph type="sldNum" sz="quarter" idx="4"/>
          </p:nvPr>
        </p:nvSpPr>
        <p:spPr/>
        <p:txBody>
          <a:bodyPr/>
          <a:lstStyle/>
          <a:p>
            <a:fld id="{294A09A9-5501-47C1-A89A-A340965A2BE2}" type="slidenum">
              <a:rPr lang="en-US" smtClean="0"/>
              <a:pPr/>
              <a:t>44</a:t>
            </a:fld>
            <a:endParaRPr lang="en-US" dirty="0"/>
          </a:p>
        </p:txBody>
      </p:sp>
      <mc:AlternateContent xmlns:mc="http://schemas.openxmlformats.org/markup-compatibility/2006">
        <mc:Choice xmlns:a14="http://schemas.microsoft.com/office/drawing/2010/main" Requires="a14">
          <p:sp>
            <p:nvSpPr>
              <p:cNvPr id="2" name="Rectangle 1">
                <a:extLst>
                  <a:ext uri="{FF2B5EF4-FFF2-40B4-BE49-F238E27FC236}">
                    <a16:creationId xmlns:a16="http://schemas.microsoft.com/office/drawing/2014/main" id="{7235C6AB-042E-4C74-82D8-9F968BD89493}"/>
                  </a:ext>
                </a:extLst>
              </p:cNvPr>
              <p:cNvSpPr/>
              <p:nvPr/>
            </p:nvSpPr>
            <p:spPr>
              <a:xfrm>
                <a:off x="879839" y="2076767"/>
                <a:ext cx="3128631" cy="2320507"/>
              </a:xfrm>
              <a:prstGeom prst="rect">
                <a:avLst/>
              </a:prstGeom>
            </p:spPr>
            <p:txBody>
              <a:bodyPr wrap="square">
                <a:spAutoFit/>
              </a:bodyPr>
              <a:lstStyle/>
              <a:p>
                <a:pPr>
                  <a:lnSpc>
                    <a:spcPct val="150000"/>
                  </a:lnSpc>
                </a:pPr>
                <a:r>
                  <a:rPr lang="en-GB" sz="1400" dirty="0">
                    <a:solidFill>
                      <a:schemeClr val="accent2">
                        <a:lumMod val="50000"/>
                      </a:schemeClr>
                    </a:solidFill>
                  </a:rPr>
                  <a:t>Here is a trace plot and a density plot for a proposal distribution with mean equal to </a:t>
                </a:r>
                <a14:m>
                  <m:oMath xmlns:m="http://schemas.openxmlformats.org/officeDocument/2006/math">
                    <m:sSub>
                      <m:sSubPr>
                        <m:ctrlPr>
                          <a:rPr lang="en-GB" sz="1400" b="1" i="1">
                            <a:solidFill>
                              <a:schemeClr val="bg2">
                                <a:lumMod val="10000"/>
                              </a:schemeClr>
                            </a:solidFill>
                            <a:latin typeface="Cambria Math" panose="02040503050406030204" pitchFamily="18" charset="0"/>
                          </a:rPr>
                        </m:ctrlPr>
                      </m:sSubPr>
                      <m:e>
                        <m:r>
                          <a:rPr lang="en-GB" sz="1400" b="1" i="1">
                            <a:solidFill>
                              <a:schemeClr val="bg2">
                                <a:lumMod val="10000"/>
                              </a:schemeClr>
                            </a:solidFill>
                            <a:latin typeface="Cambria Math" panose="02040503050406030204" pitchFamily="18" charset="0"/>
                          </a:rPr>
                          <m:t>𝜽</m:t>
                        </m:r>
                      </m:e>
                      <m:sub>
                        <m:r>
                          <a:rPr lang="en-GB" sz="1400" b="1" i="1">
                            <a:solidFill>
                              <a:schemeClr val="bg2">
                                <a:lumMod val="10000"/>
                              </a:schemeClr>
                            </a:solidFill>
                            <a:latin typeface="Cambria Math" panose="02040503050406030204" pitchFamily="18" charset="0"/>
                          </a:rPr>
                          <m:t>𝒊</m:t>
                        </m:r>
                        <m:r>
                          <a:rPr lang="en-GB" sz="1400" b="1" i="1">
                            <a:solidFill>
                              <a:schemeClr val="bg2">
                                <a:lumMod val="10000"/>
                              </a:schemeClr>
                            </a:solidFill>
                            <a:latin typeface="Cambria Math" panose="02040503050406030204" pitchFamily="18" charset="0"/>
                          </a:rPr>
                          <m:t>−</m:t>
                        </m:r>
                        <m:r>
                          <a:rPr lang="en-GB" sz="1400" b="1" i="1">
                            <a:solidFill>
                              <a:schemeClr val="bg2">
                                <a:lumMod val="10000"/>
                              </a:schemeClr>
                            </a:solidFill>
                            <a:latin typeface="Cambria Math" panose="02040503050406030204" pitchFamily="18" charset="0"/>
                          </a:rPr>
                          <m:t>𝟏</m:t>
                        </m:r>
                      </m:sub>
                    </m:sSub>
                    <m:r>
                      <a:rPr lang="en-GB" sz="1400" b="1" i="1" smtClean="0">
                        <a:solidFill>
                          <a:schemeClr val="bg2">
                            <a:lumMod val="10000"/>
                          </a:schemeClr>
                        </a:solidFill>
                        <a:latin typeface="Cambria Math" panose="02040503050406030204" pitchFamily="18" charset="0"/>
                      </a:rPr>
                      <m:t>=</m:t>
                    </m:r>
                    <m:r>
                      <a:rPr lang="en-GB" sz="1400" b="1" i="1" smtClean="0">
                        <a:solidFill>
                          <a:schemeClr val="bg2">
                            <a:lumMod val="10000"/>
                          </a:schemeClr>
                        </a:solidFill>
                        <a:latin typeface="Cambria Math" panose="02040503050406030204" pitchFamily="18" charset="0"/>
                      </a:rPr>
                      <m:t>𝟎</m:t>
                    </m:r>
                    <m:r>
                      <a:rPr lang="en-GB" sz="1400" b="1" i="1" smtClean="0">
                        <a:solidFill>
                          <a:schemeClr val="bg2">
                            <a:lumMod val="10000"/>
                          </a:schemeClr>
                        </a:solidFill>
                        <a:latin typeface="Cambria Math" panose="02040503050406030204" pitchFamily="18" charset="0"/>
                      </a:rPr>
                      <m:t>.</m:t>
                    </m:r>
                    <m:r>
                      <a:rPr lang="en-GB" sz="1400" b="1" i="1" smtClean="0">
                        <a:solidFill>
                          <a:schemeClr val="bg2">
                            <a:lumMod val="10000"/>
                          </a:schemeClr>
                        </a:solidFill>
                        <a:latin typeface="Cambria Math" panose="02040503050406030204" pitchFamily="18" charset="0"/>
                      </a:rPr>
                      <m:t>𝟓𝟏𝟕</m:t>
                    </m:r>
                    <m:r>
                      <a:rPr lang="en-GB" sz="1400" b="1" i="1">
                        <a:solidFill>
                          <a:schemeClr val="bg2">
                            <a:lumMod val="10000"/>
                          </a:schemeClr>
                        </a:solidFill>
                        <a:latin typeface="Cambria Math" panose="02040503050406030204" pitchFamily="18" charset="0"/>
                      </a:rPr>
                      <m:t> </m:t>
                    </m:r>
                  </m:oMath>
                </a14:m>
                <a:r>
                  <a:rPr lang="en-GB" sz="1400" dirty="0">
                    <a:solidFill>
                      <a:schemeClr val="accent2">
                        <a:lumMod val="50000"/>
                      </a:schemeClr>
                    </a:solidFill>
                  </a:rPr>
                  <a:t>.</a:t>
                </a:r>
              </a:p>
              <a:p>
                <a:pPr>
                  <a:lnSpc>
                    <a:spcPct val="150000"/>
                  </a:lnSpc>
                </a:pPr>
                <a:endParaRPr lang="en-GB" sz="1400" dirty="0">
                  <a:solidFill>
                    <a:schemeClr val="accent2">
                      <a:lumMod val="50000"/>
                    </a:schemeClr>
                  </a:solidFill>
                </a:endParaRPr>
              </a:p>
              <a:p>
                <a:pPr>
                  <a:lnSpc>
                    <a:spcPct val="150000"/>
                  </a:lnSpc>
                </a:pPr>
                <a:r>
                  <a:rPr lang="en-GB" sz="1400" dirty="0">
                    <a:solidFill>
                      <a:schemeClr val="accent2">
                        <a:lumMod val="50000"/>
                      </a:schemeClr>
                    </a:solidFill>
                  </a:rPr>
                  <a:t>We have drawn a proposed value of </a:t>
                </a:r>
                <a14:m>
                  <m:oMath xmlns:m="http://schemas.openxmlformats.org/officeDocument/2006/math">
                    <m:r>
                      <a:rPr lang="en-GB" sz="1400" b="1" i="1" smtClean="0">
                        <a:solidFill>
                          <a:schemeClr val="bg2">
                            <a:lumMod val="10000"/>
                          </a:schemeClr>
                        </a:solidFill>
                        <a:latin typeface="Cambria Math" panose="02040503050406030204" pitchFamily="18" charset="0"/>
                      </a:rPr>
                      <m:t>𝜽</m:t>
                    </m:r>
                  </m:oMath>
                </a14:m>
                <a:r>
                  <a:rPr lang="en-GB" sz="1400" dirty="0">
                    <a:solidFill>
                      <a:schemeClr val="accent2">
                        <a:lumMod val="50000"/>
                      </a:schemeClr>
                    </a:solidFill>
                  </a:rPr>
                  <a:t>, which is </a:t>
                </a:r>
                <a14:m>
                  <m:oMath xmlns:m="http://schemas.openxmlformats.org/officeDocument/2006/math">
                    <m:sSub>
                      <m:sSubPr>
                        <m:ctrlPr>
                          <a:rPr lang="en-GB" sz="1400" b="1" i="1">
                            <a:solidFill>
                              <a:schemeClr val="bg2">
                                <a:lumMod val="10000"/>
                              </a:schemeClr>
                            </a:solidFill>
                            <a:latin typeface="Cambria Math" panose="02040503050406030204" pitchFamily="18" charset="0"/>
                          </a:rPr>
                        </m:ctrlPr>
                      </m:sSubPr>
                      <m:e>
                        <m:r>
                          <a:rPr lang="en-GB" sz="1400" b="1" i="1">
                            <a:solidFill>
                              <a:schemeClr val="bg2">
                                <a:lumMod val="10000"/>
                              </a:schemeClr>
                            </a:solidFill>
                            <a:latin typeface="Cambria Math" panose="02040503050406030204" pitchFamily="18" charset="0"/>
                          </a:rPr>
                          <m:t>𝜽</m:t>
                        </m:r>
                      </m:e>
                      <m:sub>
                        <m:r>
                          <a:rPr lang="en-GB" sz="1400" b="1" i="1" smtClean="0">
                            <a:solidFill>
                              <a:schemeClr val="bg2">
                                <a:lumMod val="10000"/>
                              </a:schemeClr>
                            </a:solidFill>
                            <a:latin typeface="Cambria Math" panose="02040503050406030204" pitchFamily="18" charset="0"/>
                          </a:rPr>
                          <m:t>𝒏𝒆𝒘</m:t>
                        </m:r>
                      </m:sub>
                    </m:sSub>
                    <m:r>
                      <a:rPr lang="en-GB" sz="1400" b="1" i="1">
                        <a:solidFill>
                          <a:schemeClr val="bg2">
                            <a:lumMod val="10000"/>
                          </a:schemeClr>
                        </a:solidFill>
                        <a:latin typeface="Cambria Math" panose="02040503050406030204" pitchFamily="18" charset="0"/>
                      </a:rPr>
                      <m:t>=</m:t>
                    </m:r>
                    <m:r>
                      <a:rPr lang="en-GB" sz="1400" b="1" i="1" smtClean="0">
                        <a:solidFill>
                          <a:schemeClr val="bg2">
                            <a:lumMod val="10000"/>
                          </a:schemeClr>
                        </a:solidFill>
                        <a:latin typeface="Cambria Math" panose="02040503050406030204" pitchFamily="18" charset="0"/>
                      </a:rPr>
                      <m:t>𝟎</m:t>
                    </m:r>
                    <m:r>
                      <a:rPr lang="en-GB" sz="1400" b="1" i="1" smtClean="0">
                        <a:solidFill>
                          <a:schemeClr val="bg2">
                            <a:lumMod val="10000"/>
                          </a:schemeClr>
                        </a:solidFill>
                        <a:latin typeface="Cambria Math" panose="02040503050406030204" pitchFamily="18" charset="0"/>
                      </a:rPr>
                      <m:t>.</m:t>
                    </m:r>
                    <m:r>
                      <a:rPr lang="en-GB" sz="1400" b="1" i="1" smtClean="0">
                        <a:solidFill>
                          <a:schemeClr val="bg2">
                            <a:lumMod val="10000"/>
                          </a:schemeClr>
                        </a:solidFill>
                        <a:latin typeface="Cambria Math" panose="02040503050406030204" pitchFamily="18" charset="0"/>
                      </a:rPr>
                      <m:t>𝟑𝟖𝟎</m:t>
                    </m:r>
                  </m:oMath>
                </a14:m>
                <a:r>
                  <a:rPr lang="en-GB" sz="1400" dirty="0">
                    <a:solidFill>
                      <a:schemeClr val="accent2">
                        <a:lumMod val="50000"/>
                      </a:schemeClr>
                    </a:solidFill>
                  </a:rPr>
                  <a:t>. </a:t>
                </a:r>
              </a:p>
              <a:p>
                <a:pPr>
                  <a:lnSpc>
                    <a:spcPct val="150000"/>
                  </a:lnSpc>
                </a:pPr>
                <a:endParaRPr lang="en-GB" sz="1400" dirty="0">
                  <a:solidFill>
                    <a:schemeClr val="accent2">
                      <a:lumMod val="50000"/>
                    </a:schemeClr>
                  </a:solidFill>
                </a:endParaRPr>
              </a:p>
            </p:txBody>
          </p:sp>
        </mc:Choice>
        <mc:Fallback>
          <p:sp>
            <p:nvSpPr>
              <p:cNvPr id="2" name="Rectangle 1">
                <a:extLst>
                  <a:ext uri="{FF2B5EF4-FFF2-40B4-BE49-F238E27FC236}">
                    <a16:creationId xmlns:a16="http://schemas.microsoft.com/office/drawing/2014/main" id="{7235C6AB-042E-4C74-82D8-9F968BD89493}"/>
                  </a:ext>
                </a:extLst>
              </p:cNvPr>
              <p:cNvSpPr>
                <a:spLocks noRot="1" noChangeAspect="1" noMove="1" noResize="1" noEditPoints="1" noAdjustHandles="1" noChangeArrowheads="1" noChangeShapeType="1" noTextEdit="1"/>
              </p:cNvSpPr>
              <p:nvPr/>
            </p:nvSpPr>
            <p:spPr>
              <a:xfrm>
                <a:off x="879839" y="2076767"/>
                <a:ext cx="3128631" cy="2320507"/>
              </a:xfrm>
              <a:prstGeom prst="rect">
                <a:avLst/>
              </a:prstGeom>
              <a:blipFill>
                <a:blip r:embed="rId3"/>
                <a:stretch>
                  <a:fillRect l="-584"/>
                </a:stretch>
              </a:blipFill>
            </p:spPr>
            <p:txBody>
              <a:bodyPr/>
              <a:lstStyle/>
              <a:p>
                <a:r>
                  <a:rPr lang="en-GB">
                    <a:noFill/>
                  </a:rPr>
                  <a:t> </a:t>
                </a:r>
              </a:p>
            </p:txBody>
          </p:sp>
        </mc:Fallback>
      </mc:AlternateContent>
      <p:pic>
        <p:nvPicPr>
          <p:cNvPr id="14338" name="Picture 2" descr="graph4">
            <a:extLst>
              <a:ext uri="{FF2B5EF4-FFF2-40B4-BE49-F238E27FC236}">
                <a16:creationId xmlns:a16="http://schemas.microsoft.com/office/drawing/2014/main" id="{50439385-05E3-4AEF-854C-67E5EBE18D1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40053" y="1623458"/>
            <a:ext cx="7671933" cy="432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628090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5" name="Text Placeholder 24">
            <a:extLst>
              <a:ext uri="{FF2B5EF4-FFF2-40B4-BE49-F238E27FC236}">
                <a16:creationId xmlns:a16="http://schemas.microsoft.com/office/drawing/2014/main" id="{BE394849-EE6D-4358-A824-BBF6E518EAEA}"/>
              </a:ext>
            </a:extLst>
          </p:cNvPr>
          <p:cNvSpPr>
            <a:spLocks noGrp="1"/>
          </p:cNvSpPr>
          <p:nvPr>
            <p:ph type="body" sz="quarter" idx="15"/>
          </p:nvPr>
        </p:nvSpPr>
        <p:spPr/>
        <p:txBody>
          <a:bodyPr/>
          <a:lstStyle/>
          <a:p>
            <a:r>
              <a:rPr lang="en-US" dirty="0"/>
              <a:t>05</a:t>
            </a:r>
          </a:p>
        </p:txBody>
      </p:sp>
      <p:sp>
        <p:nvSpPr>
          <p:cNvPr id="18" name="Title 17">
            <a:extLst>
              <a:ext uri="{FF2B5EF4-FFF2-40B4-BE49-F238E27FC236}">
                <a16:creationId xmlns:a16="http://schemas.microsoft.com/office/drawing/2014/main" id="{EA6B7DE5-BFCC-4EEF-9609-8AA1C7CAD3B0}"/>
              </a:ext>
            </a:extLst>
          </p:cNvPr>
          <p:cNvSpPr>
            <a:spLocks noGrp="1"/>
          </p:cNvSpPr>
          <p:nvPr>
            <p:ph type="title"/>
          </p:nvPr>
        </p:nvSpPr>
        <p:spPr>
          <a:xfrm>
            <a:off x="1028699" y="627062"/>
            <a:ext cx="10029825" cy="1340615"/>
          </a:xfrm>
        </p:spPr>
        <p:txBody>
          <a:bodyPr/>
          <a:lstStyle/>
          <a:p>
            <a:r>
              <a:rPr lang="en-US" dirty="0"/>
              <a:t>MH algorithm</a:t>
            </a:r>
          </a:p>
        </p:txBody>
      </p:sp>
      <p:sp>
        <p:nvSpPr>
          <p:cNvPr id="34" name="Date Placeholder 33">
            <a:extLst>
              <a:ext uri="{FF2B5EF4-FFF2-40B4-BE49-F238E27FC236}">
                <a16:creationId xmlns:a16="http://schemas.microsoft.com/office/drawing/2014/main" id="{D30A968E-AB03-4BB5-BF8E-EB31DFD33B17}"/>
              </a:ext>
            </a:extLst>
          </p:cNvPr>
          <p:cNvSpPr>
            <a:spLocks noGrp="1"/>
          </p:cNvSpPr>
          <p:nvPr>
            <p:ph type="dt" sz="half" idx="2"/>
          </p:nvPr>
        </p:nvSpPr>
        <p:spPr/>
        <p:txBody>
          <a:bodyPr/>
          <a:lstStyle/>
          <a:p>
            <a:fld id="{9FEF76E7-2EBE-4103-B764-AD23619BE076}" type="datetime1">
              <a:rPr lang="en-US" smtClean="0"/>
              <a:pPr/>
              <a:t>2/23/2021</a:t>
            </a:fld>
            <a:endParaRPr lang="en-US" dirty="0"/>
          </a:p>
        </p:txBody>
      </p:sp>
      <p:sp>
        <p:nvSpPr>
          <p:cNvPr id="35" name="Slide Number Placeholder 34">
            <a:extLst>
              <a:ext uri="{FF2B5EF4-FFF2-40B4-BE49-F238E27FC236}">
                <a16:creationId xmlns:a16="http://schemas.microsoft.com/office/drawing/2014/main" id="{5789CCB9-138D-4D90-8AFB-AC5C73612512}"/>
              </a:ext>
            </a:extLst>
          </p:cNvPr>
          <p:cNvSpPr>
            <a:spLocks noGrp="1"/>
          </p:cNvSpPr>
          <p:nvPr>
            <p:ph type="sldNum" sz="quarter" idx="4"/>
          </p:nvPr>
        </p:nvSpPr>
        <p:spPr/>
        <p:txBody>
          <a:bodyPr/>
          <a:lstStyle/>
          <a:p>
            <a:fld id="{294A09A9-5501-47C1-A89A-A340965A2BE2}" type="slidenum">
              <a:rPr lang="en-US" smtClean="0"/>
              <a:pPr/>
              <a:t>45</a:t>
            </a:fld>
            <a:endParaRPr lang="en-US" dirty="0"/>
          </a:p>
        </p:txBody>
      </p:sp>
      <p:sp>
        <p:nvSpPr>
          <p:cNvPr id="2" name="Rectangle 1">
            <a:extLst>
              <a:ext uri="{FF2B5EF4-FFF2-40B4-BE49-F238E27FC236}">
                <a16:creationId xmlns:a16="http://schemas.microsoft.com/office/drawing/2014/main" id="{7235C6AB-042E-4C74-82D8-9F968BD89493}"/>
              </a:ext>
            </a:extLst>
          </p:cNvPr>
          <p:cNvSpPr/>
          <p:nvPr/>
        </p:nvSpPr>
        <p:spPr>
          <a:xfrm>
            <a:off x="879839" y="2076767"/>
            <a:ext cx="3128631" cy="4259499"/>
          </a:xfrm>
          <a:prstGeom prst="rect">
            <a:avLst/>
          </a:prstGeom>
        </p:spPr>
        <p:txBody>
          <a:bodyPr wrap="square">
            <a:spAutoFit/>
          </a:bodyPr>
          <a:lstStyle/>
          <a:p>
            <a:pPr>
              <a:lnSpc>
                <a:spcPct val="150000"/>
              </a:lnSpc>
            </a:pPr>
            <a:r>
              <a:rPr lang="en-GB" sz="1400" dirty="0">
                <a:solidFill>
                  <a:schemeClr val="accent2">
                    <a:lumMod val="50000"/>
                  </a:schemeClr>
                </a:solidFill>
              </a:rPr>
              <a:t>Step 1:</a:t>
            </a:r>
          </a:p>
          <a:p>
            <a:pPr>
              <a:lnSpc>
                <a:spcPct val="150000"/>
              </a:lnSpc>
            </a:pPr>
            <a:r>
              <a:rPr lang="en-GB" sz="1400" dirty="0">
                <a:solidFill>
                  <a:schemeClr val="accent2">
                    <a:lumMod val="50000"/>
                  </a:schemeClr>
                </a:solidFill>
              </a:rPr>
              <a:t>Calculate the ratio:</a:t>
            </a:r>
          </a:p>
          <a:p>
            <a:pPr>
              <a:lnSpc>
                <a:spcPct val="150000"/>
              </a:lnSpc>
            </a:pPr>
            <a:endParaRPr lang="en-GB" sz="1400" dirty="0">
              <a:solidFill>
                <a:schemeClr val="accent2">
                  <a:lumMod val="50000"/>
                </a:schemeClr>
              </a:solidFill>
            </a:endParaRPr>
          </a:p>
          <a:p>
            <a:pPr>
              <a:lnSpc>
                <a:spcPct val="150000"/>
              </a:lnSpc>
            </a:pPr>
            <a:endParaRPr lang="en-GB" sz="1400" dirty="0">
              <a:solidFill>
                <a:schemeClr val="accent2">
                  <a:lumMod val="50000"/>
                </a:schemeClr>
              </a:solidFill>
            </a:endParaRPr>
          </a:p>
          <a:p>
            <a:pPr>
              <a:lnSpc>
                <a:spcPct val="150000"/>
              </a:lnSpc>
            </a:pPr>
            <a:endParaRPr lang="en-GB" sz="1400" dirty="0">
              <a:solidFill>
                <a:schemeClr val="accent2">
                  <a:lumMod val="50000"/>
                </a:schemeClr>
              </a:solidFill>
            </a:endParaRPr>
          </a:p>
          <a:p>
            <a:pPr>
              <a:lnSpc>
                <a:spcPct val="150000"/>
              </a:lnSpc>
            </a:pPr>
            <a:endParaRPr lang="en-GB" sz="1400" dirty="0">
              <a:solidFill>
                <a:schemeClr val="accent2">
                  <a:lumMod val="50000"/>
                </a:schemeClr>
              </a:solidFill>
            </a:endParaRPr>
          </a:p>
          <a:p>
            <a:pPr>
              <a:lnSpc>
                <a:spcPct val="150000"/>
              </a:lnSpc>
            </a:pPr>
            <a:r>
              <a:rPr lang="en-GB" sz="1400" dirty="0">
                <a:solidFill>
                  <a:schemeClr val="accent2">
                    <a:lumMod val="50000"/>
                  </a:schemeClr>
                </a:solidFill>
              </a:rPr>
              <a:t>we can substitute the product of the prior distribution and the likelihood function.</a:t>
            </a:r>
          </a:p>
          <a:p>
            <a:pPr>
              <a:lnSpc>
                <a:spcPct val="150000"/>
              </a:lnSpc>
            </a:pPr>
            <a:endParaRPr lang="en-GB" sz="1400" dirty="0">
              <a:solidFill>
                <a:schemeClr val="accent2">
                  <a:lumMod val="50000"/>
                </a:schemeClr>
              </a:solidFill>
            </a:endParaRPr>
          </a:p>
          <a:p>
            <a:pPr>
              <a:lnSpc>
                <a:spcPct val="150000"/>
              </a:lnSpc>
            </a:pPr>
            <a:r>
              <a:rPr lang="en-GB" sz="1400" dirty="0">
                <a:solidFill>
                  <a:schemeClr val="accent2">
                    <a:lumMod val="50000"/>
                  </a:schemeClr>
                </a:solidFill>
              </a:rPr>
              <a:t>The ratio in here is </a:t>
            </a:r>
            <a:r>
              <a:rPr lang="en-GB" sz="1400" b="1" dirty="0">
                <a:solidFill>
                  <a:schemeClr val="accent1">
                    <a:lumMod val="10000"/>
                  </a:schemeClr>
                </a:solidFill>
              </a:rPr>
              <a:t>1.307</a:t>
            </a:r>
            <a:r>
              <a:rPr lang="en-GB" sz="1400" dirty="0">
                <a:solidFill>
                  <a:schemeClr val="accent2">
                    <a:lumMod val="50000"/>
                  </a:schemeClr>
                </a:solidFill>
              </a:rPr>
              <a:t>.</a:t>
            </a:r>
          </a:p>
          <a:p>
            <a:pPr>
              <a:lnSpc>
                <a:spcPct val="150000"/>
              </a:lnSpc>
            </a:pPr>
            <a:endParaRPr lang="en-GB" sz="1400" dirty="0">
              <a:solidFill>
                <a:schemeClr val="accent2">
                  <a:lumMod val="50000"/>
                </a:schemeClr>
              </a:solidFill>
            </a:endParaRPr>
          </a:p>
          <a:p>
            <a:pPr>
              <a:lnSpc>
                <a:spcPct val="150000"/>
              </a:lnSpc>
            </a:pPr>
            <a:endParaRPr lang="en-GB" sz="1400" dirty="0">
              <a:solidFill>
                <a:schemeClr val="accent2">
                  <a:lumMod val="50000"/>
                </a:schemeClr>
              </a:solidFill>
            </a:endParaRPr>
          </a:p>
        </p:txBody>
      </p:sp>
      <p:pic>
        <p:nvPicPr>
          <p:cNvPr id="14338" name="Picture 2" descr="graph4">
            <a:extLst>
              <a:ext uri="{FF2B5EF4-FFF2-40B4-BE49-F238E27FC236}">
                <a16:creationId xmlns:a16="http://schemas.microsoft.com/office/drawing/2014/main" id="{50439385-05E3-4AEF-854C-67E5EBE18D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40053" y="1623458"/>
            <a:ext cx="7671933" cy="432000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14="http://schemas.microsoft.com/office/drawing/2010/main" Requires="a14">
          <p:sp>
            <p:nvSpPr>
              <p:cNvPr id="8" name="Rectangle 7">
                <a:extLst>
                  <a:ext uri="{FF2B5EF4-FFF2-40B4-BE49-F238E27FC236}">
                    <a16:creationId xmlns:a16="http://schemas.microsoft.com/office/drawing/2014/main" id="{9B1834B7-78E3-4A5A-83AD-C404B9C6CBE9}"/>
                  </a:ext>
                </a:extLst>
              </p:cNvPr>
              <p:cNvSpPr/>
              <p:nvPr/>
            </p:nvSpPr>
            <p:spPr>
              <a:xfrm>
                <a:off x="380014" y="2922068"/>
                <a:ext cx="3877787" cy="861390"/>
              </a:xfrm>
              <a:prstGeom prst="rect">
                <a:avLst/>
              </a:prstGeom>
            </p:spPr>
            <p:txBody>
              <a:bodyPr wrap="square">
                <a:spAutoFit/>
              </a:bodyPr>
              <a:lstStyle/>
              <a:p>
                <a:pPr>
                  <a:lnSpc>
                    <a:spcPct val="150000"/>
                  </a:lnSpc>
                </a:pPr>
                <a14:m>
                  <m:oMathPara xmlns:m="http://schemas.openxmlformats.org/officeDocument/2006/math">
                    <m:oMathParaPr>
                      <m:jc m:val="centerGroup"/>
                    </m:oMathParaPr>
                    <m:oMath xmlns:m="http://schemas.openxmlformats.org/officeDocument/2006/math">
                      <m:r>
                        <a:rPr lang="en-GB" sz="1600" b="1" i="1" smtClean="0">
                          <a:solidFill>
                            <a:schemeClr val="bg2">
                              <a:lumMod val="10000"/>
                            </a:schemeClr>
                          </a:solidFill>
                          <a:latin typeface="Cambria Math" panose="02040503050406030204" pitchFamily="18" charset="0"/>
                        </a:rPr>
                        <m:t>𝒓</m:t>
                      </m:r>
                      <m:r>
                        <a:rPr lang="en-GB" sz="1600" b="1" i="1" smtClean="0">
                          <a:solidFill>
                            <a:schemeClr val="bg2">
                              <a:lumMod val="10000"/>
                            </a:schemeClr>
                          </a:solidFill>
                          <a:latin typeface="Cambria Math" panose="02040503050406030204" pitchFamily="18" charset="0"/>
                        </a:rPr>
                        <m:t>(</m:t>
                      </m:r>
                      <m:sSub>
                        <m:sSubPr>
                          <m:ctrlPr>
                            <a:rPr lang="en-GB" sz="1600" b="1" i="1" smtClean="0">
                              <a:solidFill>
                                <a:schemeClr val="bg2">
                                  <a:lumMod val="10000"/>
                                </a:schemeClr>
                              </a:solidFill>
                              <a:latin typeface="Cambria Math" panose="02040503050406030204" pitchFamily="18" charset="0"/>
                            </a:rPr>
                          </m:ctrlPr>
                        </m:sSubPr>
                        <m:e>
                          <m:r>
                            <a:rPr lang="en-GB" sz="1600" b="1" i="1" smtClean="0">
                              <a:solidFill>
                                <a:schemeClr val="bg2">
                                  <a:lumMod val="10000"/>
                                </a:schemeClr>
                              </a:solidFill>
                              <a:latin typeface="Cambria Math" panose="02040503050406030204" pitchFamily="18" charset="0"/>
                            </a:rPr>
                            <m:t>𝜽</m:t>
                          </m:r>
                        </m:e>
                        <m:sub>
                          <m:r>
                            <a:rPr lang="en-GB" sz="1600" b="1" i="1" smtClean="0">
                              <a:solidFill>
                                <a:schemeClr val="bg2">
                                  <a:lumMod val="10000"/>
                                </a:schemeClr>
                              </a:solidFill>
                              <a:latin typeface="Cambria Math" panose="02040503050406030204" pitchFamily="18" charset="0"/>
                            </a:rPr>
                            <m:t>𝒏𝒆𝒘</m:t>
                          </m:r>
                        </m:sub>
                      </m:sSub>
                      <m:r>
                        <a:rPr lang="en-GB" sz="1600" b="1" i="1" smtClean="0">
                          <a:solidFill>
                            <a:schemeClr val="bg2">
                              <a:lumMod val="10000"/>
                            </a:schemeClr>
                          </a:solidFill>
                          <a:latin typeface="Cambria Math" panose="02040503050406030204" pitchFamily="18" charset="0"/>
                        </a:rPr>
                        <m:t>, </m:t>
                      </m:r>
                      <m:sSub>
                        <m:sSubPr>
                          <m:ctrlPr>
                            <a:rPr lang="en-GB" sz="1600" b="1" i="1" smtClean="0">
                              <a:solidFill>
                                <a:schemeClr val="bg2">
                                  <a:lumMod val="10000"/>
                                </a:schemeClr>
                              </a:solidFill>
                              <a:latin typeface="Cambria Math" panose="02040503050406030204" pitchFamily="18" charset="0"/>
                            </a:rPr>
                          </m:ctrlPr>
                        </m:sSubPr>
                        <m:e>
                          <m:r>
                            <a:rPr lang="en-GB" sz="1600" b="1" i="1" smtClean="0">
                              <a:solidFill>
                                <a:schemeClr val="bg2">
                                  <a:lumMod val="10000"/>
                                </a:schemeClr>
                              </a:solidFill>
                              <a:latin typeface="Cambria Math" panose="02040503050406030204" pitchFamily="18" charset="0"/>
                            </a:rPr>
                            <m:t>𝜽</m:t>
                          </m:r>
                        </m:e>
                        <m:sub>
                          <m:r>
                            <a:rPr lang="en-GB" sz="1600" b="1" i="1" smtClean="0">
                              <a:solidFill>
                                <a:schemeClr val="bg2">
                                  <a:lumMod val="10000"/>
                                </a:schemeClr>
                              </a:solidFill>
                              <a:latin typeface="Cambria Math" panose="02040503050406030204" pitchFamily="18" charset="0"/>
                            </a:rPr>
                            <m:t>𝒊</m:t>
                          </m:r>
                          <m:r>
                            <a:rPr lang="en-GB" sz="1600" b="1" i="1" smtClean="0">
                              <a:solidFill>
                                <a:schemeClr val="bg2">
                                  <a:lumMod val="10000"/>
                                </a:schemeClr>
                              </a:solidFill>
                              <a:latin typeface="Cambria Math" panose="02040503050406030204" pitchFamily="18" charset="0"/>
                            </a:rPr>
                            <m:t>−</m:t>
                          </m:r>
                          <m:r>
                            <a:rPr lang="en-GB" sz="1600" b="1" i="1" smtClean="0">
                              <a:solidFill>
                                <a:schemeClr val="bg2">
                                  <a:lumMod val="10000"/>
                                </a:schemeClr>
                              </a:solidFill>
                              <a:latin typeface="Cambria Math" panose="02040503050406030204" pitchFamily="18" charset="0"/>
                            </a:rPr>
                            <m:t>𝟏</m:t>
                          </m:r>
                        </m:sub>
                      </m:sSub>
                      <m:r>
                        <a:rPr lang="en-GB" sz="1600" b="1" i="1" smtClean="0">
                          <a:solidFill>
                            <a:schemeClr val="bg2">
                              <a:lumMod val="10000"/>
                            </a:schemeClr>
                          </a:solidFill>
                          <a:latin typeface="Cambria Math" panose="02040503050406030204" pitchFamily="18" charset="0"/>
                        </a:rPr>
                        <m:t>) =</m:t>
                      </m:r>
                      <m:f>
                        <m:fPr>
                          <m:ctrlPr>
                            <a:rPr lang="en-GB" sz="1600" b="1" i="1" smtClean="0">
                              <a:solidFill>
                                <a:schemeClr val="bg2">
                                  <a:lumMod val="10000"/>
                                </a:schemeClr>
                              </a:solidFill>
                              <a:latin typeface="Cambria Math" panose="02040503050406030204" pitchFamily="18" charset="0"/>
                            </a:rPr>
                          </m:ctrlPr>
                        </m:fPr>
                        <m:num>
                          <m:r>
                            <a:rPr lang="en-GB" sz="1600" b="1" i="1" smtClean="0">
                              <a:solidFill>
                                <a:schemeClr val="bg2">
                                  <a:lumMod val="10000"/>
                                </a:schemeClr>
                              </a:solidFill>
                              <a:latin typeface="Cambria Math" panose="02040503050406030204" pitchFamily="18" charset="0"/>
                            </a:rPr>
                            <m:t>𝑷𝒐𝒔𝒕𝒆𝒓𝒊𝒐𝒓</m:t>
                          </m:r>
                          <m:r>
                            <a:rPr lang="en-GB" sz="1600" b="1" i="1" smtClean="0">
                              <a:solidFill>
                                <a:schemeClr val="bg2">
                                  <a:lumMod val="10000"/>
                                </a:schemeClr>
                              </a:solidFill>
                              <a:latin typeface="Cambria Math" panose="02040503050406030204" pitchFamily="18" charset="0"/>
                            </a:rPr>
                            <m:t>(</m:t>
                          </m:r>
                          <m:sSub>
                            <m:sSubPr>
                              <m:ctrlPr>
                                <a:rPr lang="en-GB" sz="1600" b="1" i="1" smtClean="0">
                                  <a:solidFill>
                                    <a:schemeClr val="bg2">
                                      <a:lumMod val="10000"/>
                                    </a:schemeClr>
                                  </a:solidFill>
                                  <a:latin typeface="Cambria Math" panose="02040503050406030204" pitchFamily="18" charset="0"/>
                                </a:rPr>
                              </m:ctrlPr>
                            </m:sSubPr>
                            <m:e>
                              <m:r>
                                <a:rPr lang="en-GB" sz="1600" b="1" i="1" smtClean="0">
                                  <a:solidFill>
                                    <a:schemeClr val="bg2">
                                      <a:lumMod val="10000"/>
                                    </a:schemeClr>
                                  </a:solidFill>
                                  <a:latin typeface="Cambria Math" panose="02040503050406030204" pitchFamily="18" charset="0"/>
                                </a:rPr>
                                <m:t>𝜽</m:t>
                              </m:r>
                            </m:e>
                            <m:sub>
                              <m:r>
                                <a:rPr lang="en-GB" sz="1600" b="1" i="1" smtClean="0">
                                  <a:solidFill>
                                    <a:schemeClr val="bg2">
                                      <a:lumMod val="10000"/>
                                    </a:schemeClr>
                                  </a:solidFill>
                                  <a:latin typeface="Cambria Math" panose="02040503050406030204" pitchFamily="18" charset="0"/>
                                </a:rPr>
                                <m:t>𝒏𝒆𝒘</m:t>
                              </m:r>
                            </m:sub>
                          </m:sSub>
                          <m:r>
                            <a:rPr lang="en-GB" sz="1600" b="1" i="1" smtClean="0">
                              <a:solidFill>
                                <a:schemeClr val="bg2">
                                  <a:lumMod val="10000"/>
                                </a:schemeClr>
                              </a:solidFill>
                              <a:latin typeface="Cambria Math" panose="02040503050406030204" pitchFamily="18" charset="0"/>
                            </a:rPr>
                            <m:t>)</m:t>
                          </m:r>
                        </m:num>
                        <m:den>
                          <m:r>
                            <a:rPr lang="en-GB" sz="1600" b="1" i="1" smtClean="0">
                              <a:solidFill>
                                <a:schemeClr val="bg2">
                                  <a:lumMod val="10000"/>
                                </a:schemeClr>
                              </a:solidFill>
                              <a:latin typeface="Cambria Math" panose="02040503050406030204" pitchFamily="18" charset="0"/>
                            </a:rPr>
                            <m:t>𝑷𝒐𝒔𝒕𝒆𝒓𝒊𝒐𝒓</m:t>
                          </m:r>
                          <m:r>
                            <a:rPr lang="en-GB" sz="1600" b="1" i="1" smtClean="0">
                              <a:solidFill>
                                <a:schemeClr val="bg2">
                                  <a:lumMod val="10000"/>
                                </a:schemeClr>
                              </a:solidFill>
                              <a:latin typeface="Cambria Math" panose="02040503050406030204" pitchFamily="18" charset="0"/>
                            </a:rPr>
                            <m:t>(</m:t>
                          </m:r>
                          <m:sSub>
                            <m:sSubPr>
                              <m:ctrlPr>
                                <a:rPr lang="en-GB" sz="1600" b="1" i="1" smtClean="0">
                                  <a:solidFill>
                                    <a:schemeClr val="bg2">
                                      <a:lumMod val="10000"/>
                                    </a:schemeClr>
                                  </a:solidFill>
                                  <a:latin typeface="Cambria Math" panose="02040503050406030204" pitchFamily="18" charset="0"/>
                                </a:rPr>
                              </m:ctrlPr>
                            </m:sSubPr>
                            <m:e>
                              <m:r>
                                <a:rPr lang="en-GB" sz="1600" b="1" i="1" smtClean="0">
                                  <a:solidFill>
                                    <a:schemeClr val="bg2">
                                      <a:lumMod val="10000"/>
                                    </a:schemeClr>
                                  </a:solidFill>
                                  <a:latin typeface="Cambria Math" panose="02040503050406030204" pitchFamily="18" charset="0"/>
                                </a:rPr>
                                <m:t>𝜽</m:t>
                              </m:r>
                            </m:e>
                            <m:sub>
                              <m:r>
                                <a:rPr lang="en-GB" sz="1600" b="1" i="1" smtClean="0">
                                  <a:solidFill>
                                    <a:schemeClr val="bg2">
                                      <a:lumMod val="10000"/>
                                    </a:schemeClr>
                                  </a:solidFill>
                                  <a:latin typeface="Cambria Math" panose="02040503050406030204" pitchFamily="18" charset="0"/>
                                </a:rPr>
                                <m:t>𝒊</m:t>
                              </m:r>
                              <m:r>
                                <a:rPr lang="en-GB" sz="1600" b="1" i="1" smtClean="0">
                                  <a:solidFill>
                                    <a:schemeClr val="bg2">
                                      <a:lumMod val="10000"/>
                                    </a:schemeClr>
                                  </a:solidFill>
                                  <a:latin typeface="Cambria Math" panose="02040503050406030204" pitchFamily="18" charset="0"/>
                                </a:rPr>
                                <m:t>−</m:t>
                              </m:r>
                              <m:r>
                                <a:rPr lang="en-GB" sz="1600" b="1" i="1" smtClean="0">
                                  <a:solidFill>
                                    <a:schemeClr val="bg2">
                                      <a:lumMod val="10000"/>
                                    </a:schemeClr>
                                  </a:solidFill>
                                  <a:latin typeface="Cambria Math" panose="02040503050406030204" pitchFamily="18" charset="0"/>
                                </a:rPr>
                                <m:t>𝟏</m:t>
                              </m:r>
                            </m:sub>
                          </m:sSub>
                          <m:r>
                            <a:rPr lang="en-GB" sz="1600" b="1" i="1" smtClean="0">
                              <a:solidFill>
                                <a:schemeClr val="bg2">
                                  <a:lumMod val="10000"/>
                                </a:schemeClr>
                              </a:solidFill>
                              <a:latin typeface="Cambria Math" panose="02040503050406030204" pitchFamily="18" charset="0"/>
                            </a:rPr>
                            <m:t>)</m:t>
                          </m:r>
                        </m:den>
                      </m:f>
                      <m:r>
                        <a:rPr lang="en-GB" sz="1600" b="1" i="1" smtClean="0">
                          <a:solidFill>
                            <a:schemeClr val="bg2">
                              <a:lumMod val="10000"/>
                            </a:schemeClr>
                          </a:solidFill>
                          <a:latin typeface="Cambria Math" panose="02040503050406030204" pitchFamily="18" charset="0"/>
                        </a:rPr>
                        <m:t> </m:t>
                      </m:r>
                    </m:oMath>
                  </m:oMathPara>
                </a14:m>
                <a:endParaRPr lang="en-GB" sz="1600" b="1" dirty="0">
                  <a:solidFill>
                    <a:schemeClr val="bg2">
                      <a:lumMod val="10000"/>
                    </a:schemeClr>
                  </a:solidFill>
                </a:endParaRPr>
              </a:p>
            </p:txBody>
          </p:sp>
        </mc:Choice>
        <mc:Fallback>
          <p:sp>
            <p:nvSpPr>
              <p:cNvPr id="8" name="Rectangle 7">
                <a:extLst>
                  <a:ext uri="{FF2B5EF4-FFF2-40B4-BE49-F238E27FC236}">
                    <a16:creationId xmlns:a16="http://schemas.microsoft.com/office/drawing/2014/main" id="{9B1834B7-78E3-4A5A-83AD-C404B9C6CBE9}"/>
                  </a:ext>
                </a:extLst>
              </p:cNvPr>
              <p:cNvSpPr>
                <a:spLocks noRot="1" noChangeAspect="1" noMove="1" noResize="1" noEditPoints="1" noAdjustHandles="1" noChangeArrowheads="1" noChangeShapeType="1" noTextEdit="1"/>
              </p:cNvSpPr>
              <p:nvPr/>
            </p:nvSpPr>
            <p:spPr>
              <a:xfrm>
                <a:off x="380014" y="2922068"/>
                <a:ext cx="3877787" cy="861390"/>
              </a:xfrm>
              <a:prstGeom prst="rect">
                <a:avLst/>
              </a:prstGeom>
              <a:blipFill>
                <a:blip r:embed="rId4"/>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36385458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5" name="Text Placeholder 24">
            <a:extLst>
              <a:ext uri="{FF2B5EF4-FFF2-40B4-BE49-F238E27FC236}">
                <a16:creationId xmlns:a16="http://schemas.microsoft.com/office/drawing/2014/main" id="{BE394849-EE6D-4358-A824-BBF6E518EAEA}"/>
              </a:ext>
            </a:extLst>
          </p:cNvPr>
          <p:cNvSpPr>
            <a:spLocks noGrp="1"/>
          </p:cNvSpPr>
          <p:nvPr>
            <p:ph type="body" sz="quarter" idx="15"/>
          </p:nvPr>
        </p:nvSpPr>
        <p:spPr/>
        <p:txBody>
          <a:bodyPr/>
          <a:lstStyle/>
          <a:p>
            <a:r>
              <a:rPr lang="en-US" dirty="0"/>
              <a:t>05</a:t>
            </a:r>
          </a:p>
        </p:txBody>
      </p:sp>
      <p:sp>
        <p:nvSpPr>
          <p:cNvPr id="18" name="Title 17">
            <a:extLst>
              <a:ext uri="{FF2B5EF4-FFF2-40B4-BE49-F238E27FC236}">
                <a16:creationId xmlns:a16="http://schemas.microsoft.com/office/drawing/2014/main" id="{EA6B7DE5-BFCC-4EEF-9609-8AA1C7CAD3B0}"/>
              </a:ext>
            </a:extLst>
          </p:cNvPr>
          <p:cNvSpPr>
            <a:spLocks noGrp="1"/>
          </p:cNvSpPr>
          <p:nvPr>
            <p:ph type="title"/>
          </p:nvPr>
        </p:nvSpPr>
        <p:spPr>
          <a:xfrm>
            <a:off x="1028699" y="627062"/>
            <a:ext cx="10029825" cy="1340615"/>
          </a:xfrm>
        </p:spPr>
        <p:txBody>
          <a:bodyPr/>
          <a:lstStyle/>
          <a:p>
            <a:r>
              <a:rPr lang="en-US" dirty="0"/>
              <a:t>MH algorithm</a:t>
            </a:r>
          </a:p>
        </p:txBody>
      </p:sp>
      <p:sp>
        <p:nvSpPr>
          <p:cNvPr id="34" name="Date Placeholder 33">
            <a:extLst>
              <a:ext uri="{FF2B5EF4-FFF2-40B4-BE49-F238E27FC236}">
                <a16:creationId xmlns:a16="http://schemas.microsoft.com/office/drawing/2014/main" id="{D30A968E-AB03-4BB5-BF8E-EB31DFD33B17}"/>
              </a:ext>
            </a:extLst>
          </p:cNvPr>
          <p:cNvSpPr>
            <a:spLocks noGrp="1"/>
          </p:cNvSpPr>
          <p:nvPr>
            <p:ph type="dt" sz="half" idx="2"/>
          </p:nvPr>
        </p:nvSpPr>
        <p:spPr/>
        <p:txBody>
          <a:bodyPr/>
          <a:lstStyle/>
          <a:p>
            <a:fld id="{9FEF76E7-2EBE-4103-B764-AD23619BE076}" type="datetime1">
              <a:rPr lang="en-US" smtClean="0"/>
              <a:pPr/>
              <a:t>2/23/2021</a:t>
            </a:fld>
            <a:endParaRPr lang="en-US" dirty="0"/>
          </a:p>
        </p:txBody>
      </p:sp>
      <p:sp>
        <p:nvSpPr>
          <p:cNvPr id="35" name="Slide Number Placeholder 34">
            <a:extLst>
              <a:ext uri="{FF2B5EF4-FFF2-40B4-BE49-F238E27FC236}">
                <a16:creationId xmlns:a16="http://schemas.microsoft.com/office/drawing/2014/main" id="{5789CCB9-138D-4D90-8AFB-AC5C73612512}"/>
              </a:ext>
            </a:extLst>
          </p:cNvPr>
          <p:cNvSpPr>
            <a:spLocks noGrp="1"/>
          </p:cNvSpPr>
          <p:nvPr>
            <p:ph type="sldNum" sz="quarter" idx="4"/>
          </p:nvPr>
        </p:nvSpPr>
        <p:spPr/>
        <p:txBody>
          <a:bodyPr/>
          <a:lstStyle/>
          <a:p>
            <a:fld id="{294A09A9-5501-47C1-A89A-A340965A2BE2}" type="slidenum">
              <a:rPr lang="en-US" smtClean="0"/>
              <a:pPr/>
              <a:t>46</a:t>
            </a:fld>
            <a:endParaRPr lang="en-US" dirty="0"/>
          </a:p>
        </p:txBody>
      </p:sp>
      <mc:AlternateContent xmlns:mc="http://schemas.openxmlformats.org/markup-compatibility/2006">
        <mc:Choice xmlns:a14="http://schemas.microsoft.com/office/drawing/2010/main" Requires="a14">
          <p:sp>
            <p:nvSpPr>
              <p:cNvPr id="2" name="Rectangle 1">
                <a:extLst>
                  <a:ext uri="{FF2B5EF4-FFF2-40B4-BE49-F238E27FC236}">
                    <a16:creationId xmlns:a16="http://schemas.microsoft.com/office/drawing/2014/main" id="{7235C6AB-042E-4C74-82D8-9F968BD89493}"/>
                  </a:ext>
                </a:extLst>
              </p:cNvPr>
              <p:cNvSpPr/>
              <p:nvPr/>
            </p:nvSpPr>
            <p:spPr>
              <a:xfrm>
                <a:off x="879839" y="2076767"/>
                <a:ext cx="3128631" cy="4028667"/>
              </a:xfrm>
              <a:prstGeom prst="rect">
                <a:avLst/>
              </a:prstGeom>
            </p:spPr>
            <p:txBody>
              <a:bodyPr wrap="square">
                <a:spAutoFit/>
              </a:bodyPr>
              <a:lstStyle/>
              <a:p>
                <a:pPr>
                  <a:lnSpc>
                    <a:spcPct val="150000"/>
                  </a:lnSpc>
                </a:pPr>
                <a:r>
                  <a:rPr lang="en-GB" sz="1400" dirty="0">
                    <a:solidFill>
                      <a:schemeClr val="accent2">
                        <a:lumMod val="50000"/>
                      </a:schemeClr>
                    </a:solidFill>
                  </a:rPr>
                  <a:t>Step 2: </a:t>
                </a:r>
              </a:p>
              <a:p>
                <a:pPr>
                  <a:lnSpc>
                    <a:spcPct val="150000"/>
                  </a:lnSpc>
                </a:pPr>
                <a:r>
                  <a:rPr lang="en-GB" sz="1400" dirty="0">
                    <a:solidFill>
                      <a:schemeClr val="accent2">
                        <a:lumMod val="50000"/>
                      </a:schemeClr>
                    </a:solidFill>
                  </a:rPr>
                  <a:t>calculate the accept probability</a:t>
                </a:r>
              </a:p>
              <a:p>
                <a:pPr>
                  <a:lnSpc>
                    <a:spcPct val="150000"/>
                  </a:lnSpc>
                </a:pPr>
                <a:endParaRPr lang="en-GB" sz="1400" dirty="0">
                  <a:solidFill>
                    <a:schemeClr val="accent2">
                      <a:lumMod val="50000"/>
                    </a:schemeClr>
                  </a:solidFill>
                </a:endParaRPr>
              </a:p>
              <a:p>
                <a:pPr>
                  <a:lnSpc>
                    <a:spcPct val="150000"/>
                  </a:lnSpc>
                </a:pPr>
                <a:endParaRPr lang="en-GB" sz="1400" dirty="0">
                  <a:solidFill>
                    <a:schemeClr val="accent2">
                      <a:lumMod val="50000"/>
                    </a:schemeClr>
                  </a:solidFill>
                </a:endParaRPr>
              </a:p>
              <a:p>
                <a:pPr>
                  <a:lnSpc>
                    <a:spcPct val="150000"/>
                  </a:lnSpc>
                </a:pPr>
                <a:endParaRPr lang="en-GB" sz="1400" dirty="0">
                  <a:solidFill>
                    <a:schemeClr val="accent2">
                      <a:lumMod val="50000"/>
                    </a:schemeClr>
                  </a:solidFill>
                </a:endParaRPr>
              </a:p>
              <a:p>
                <a:pPr>
                  <a:lnSpc>
                    <a:spcPct val="150000"/>
                  </a:lnSpc>
                </a:pPr>
                <a:r>
                  <a:rPr lang="en-GB" sz="1400" dirty="0">
                    <a:solidFill>
                      <a:schemeClr val="accent2">
                        <a:lumMod val="50000"/>
                      </a:schemeClr>
                    </a:solidFill>
                  </a:rPr>
                  <a:t>which is simply the </a:t>
                </a:r>
                <a:r>
                  <a:rPr lang="en-GB" sz="1400" b="1" dirty="0">
                    <a:solidFill>
                      <a:schemeClr val="accent1">
                        <a:lumMod val="10000"/>
                      </a:schemeClr>
                    </a:solidFill>
                  </a:rPr>
                  <a:t>minimum</a:t>
                </a:r>
                <a:r>
                  <a:rPr lang="en-GB" sz="1400" dirty="0">
                    <a:solidFill>
                      <a:schemeClr val="accent1">
                        <a:lumMod val="10000"/>
                      </a:schemeClr>
                    </a:solidFill>
                  </a:rPr>
                  <a:t> of the ratio </a:t>
                </a:r>
                <a14:m>
                  <m:oMath xmlns:m="http://schemas.openxmlformats.org/officeDocument/2006/math">
                    <m:r>
                      <a:rPr lang="en-GB" sz="1400" b="1" i="1">
                        <a:solidFill>
                          <a:schemeClr val="accent1">
                            <a:lumMod val="10000"/>
                          </a:schemeClr>
                        </a:solidFill>
                        <a:latin typeface="Cambria Math" panose="02040503050406030204" pitchFamily="18" charset="0"/>
                      </a:rPr>
                      <m:t>𝒓</m:t>
                    </m:r>
                    <m:r>
                      <a:rPr lang="en-GB" sz="1400" b="1" i="1">
                        <a:solidFill>
                          <a:schemeClr val="accent1">
                            <a:lumMod val="10000"/>
                          </a:schemeClr>
                        </a:solidFill>
                        <a:latin typeface="Cambria Math" panose="02040503050406030204" pitchFamily="18" charset="0"/>
                      </a:rPr>
                      <m:t>(</m:t>
                    </m:r>
                    <m:sSub>
                      <m:sSubPr>
                        <m:ctrlPr>
                          <a:rPr lang="en-GB" sz="1400" b="1" i="1">
                            <a:solidFill>
                              <a:schemeClr val="accent1">
                                <a:lumMod val="10000"/>
                              </a:schemeClr>
                            </a:solidFill>
                            <a:latin typeface="Cambria Math" panose="02040503050406030204" pitchFamily="18" charset="0"/>
                          </a:rPr>
                        </m:ctrlPr>
                      </m:sSubPr>
                      <m:e>
                        <m:r>
                          <a:rPr lang="en-GB" sz="1400" b="1" i="1">
                            <a:solidFill>
                              <a:schemeClr val="accent1">
                                <a:lumMod val="10000"/>
                              </a:schemeClr>
                            </a:solidFill>
                            <a:latin typeface="Cambria Math" panose="02040503050406030204" pitchFamily="18" charset="0"/>
                          </a:rPr>
                          <m:t>𝜽</m:t>
                        </m:r>
                      </m:e>
                      <m:sub>
                        <m:r>
                          <a:rPr lang="en-GB" sz="1400" b="1" i="1">
                            <a:solidFill>
                              <a:schemeClr val="accent1">
                                <a:lumMod val="10000"/>
                              </a:schemeClr>
                            </a:solidFill>
                            <a:latin typeface="Cambria Math" panose="02040503050406030204" pitchFamily="18" charset="0"/>
                          </a:rPr>
                          <m:t>𝒏𝒆𝒘</m:t>
                        </m:r>
                      </m:sub>
                    </m:sSub>
                    <m:r>
                      <a:rPr lang="en-GB" sz="1400" b="1" i="1">
                        <a:solidFill>
                          <a:schemeClr val="accent1">
                            <a:lumMod val="10000"/>
                          </a:schemeClr>
                        </a:solidFill>
                        <a:latin typeface="Cambria Math" panose="02040503050406030204" pitchFamily="18" charset="0"/>
                      </a:rPr>
                      <m:t>, </m:t>
                    </m:r>
                    <m:sSub>
                      <m:sSubPr>
                        <m:ctrlPr>
                          <a:rPr lang="en-GB" sz="1400" b="1" i="1">
                            <a:solidFill>
                              <a:schemeClr val="accent1">
                                <a:lumMod val="10000"/>
                              </a:schemeClr>
                            </a:solidFill>
                            <a:latin typeface="Cambria Math" panose="02040503050406030204" pitchFamily="18" charset="0"/>
                          </a:rPr>
                        </m:ctrlPr>
                      </m:sSubPr>
                      <m:e>
                        <m:r>
                          <a:rPr lang="en-GB" sz="1400" b="1" i="1">
                            <a:solidFill>
                              <a:schemeClr val="accent1">
                                <a:lumMod val="10000"/>
                              </a:schemeClr>
                            </a:solidFill>
                            <a:latin typeface="Cambria Math" panose="02040503050406030204" pitchFamily="18" charset="0"/>
                          </a:rPr>
                          <m:t>𝜽</m:t>
                        </m:r>
                      </m:e>
                      <m:sub>
                        <m:r>
                          <a:rPr lang="en-GB" sz="1400" b="1" i="1">
                            <a:solidFill>
                              <a:schemeClr val="accent1">
                                <a:lumMod val="10000"/>
                              </a:schemeClr>
                            </a:solidFill>
                            <a:latin typeface="Cambria Math" panose="02040503050406030204" pitchFamily="18" charset="0"/>
                          </a:rPr>
                          <m:t>𝒊</m:t>
                        </m:r>
                        <m:r>
                          <a:rPr lang="en-GB" sz="1400" b="1" i="1">
                            <a:solidFill>
                              <a:schemeClr val="accent1">
                                <a:lumMod val="10000"/>
                              </a:schemeClr>
                            </a:solidFill>
                            <a:latin typeface="Cambria Math" panose="02040503050406030204" pitchFamily="18" charset="0"/>
                          </a:rPr>
                          <m:t>−</m:t>
                        </m:r>
                        <m:r>
                          <a:rPr lang="en-GB" sz="1400" b="1" i="1">
                            <a:solidFill>
                              <a:schemeClr val="accent1">
                                <a:lumMod val="10000"/>
                              </a:schemeClr>
                            </a:solidFill>
                            <a:latin typeface="Cambria Math" panose="02040503050406030204" pitchFamily="18" charset="0"/>
                          </a:rPr>
                          <m:t>𝟏</m:t>
                        </m:r>
                      </m:sub>
                    </m:sSub>
                    <m:r>
                      <a:rPr lang="en-GB" sz="1400" b="1" i="1">
                        <a:solidFill>
                          <a:schemeClr val="accent1">
                            <a:lumMod val="10000"/>
                          </a:schemeClr>
                        </a:solidFill>
                        <a:latin typeface="Cambria Math" panose="02040503050406030204" pitchFamily="18" charset="0"/>
                      </a:rPr>
                      <m:t>) </m:t>
                    </m:r>
                  </m:oMath>
                </a14:m>
                <a:r>
                  <a:rPr lang="en-GB" sz="1400" dirty="0">
                    <a:solidFill>
                      <a:schemeClr val="accent1">
                        <a:lumMod val="10000"/>
                      </a:schemeClr>
                    </a:solidFill>
                  </a:rPr>
                  <a:t>and 1.</a:t>
                </a:r>
              </a:p>
              <a:p>
                <a:pPr>
                  <a:lnSpc>
                    <a:spcPct val="150000"/>
                  </a:lnSpc>
                </a:pPr>
                <a:endParaRPr lang="en-GB" sz="1400" dirty="0">
                  <a:solidFill>
                    <a:schemeClr val="accent2">
                      <a:lumMod val="50000"/>
                    </a:schemeClr>
                  </a:solidFill>
                </a:endParaRPr>
              </a:p>
              <a:p>
                <a:pPr>
                  <a:lnSpc>
                    <a:spcPct val="150000"/>
                  </a:lnSpc>
                </a:pPr>
                <a:r>
                  <a:rPr lang="en-GB" sz="1600" dirty="0">
                    <a:solidFill>
                      <a:schemeClr val="accent2">
                        <a:lumMod val="50000"/>
                      </a:schemeClr>
                    </a:solidFill>
                  </a:rPr>
                  <a:t>The </a:t>
                </a:r>
                <a:r>
                  <a:rPr lang="en-GB" sz="1600" dirty="0">
                    <a:solidFill>
                      <a:schemeClr val="accent1">
                        <a:lumMod val="10000"/>
                      </a:schemeClr>
                    </a:solidFill>
                  </a:rPr>
                  <a:t>acceptance probability here is </a:t>
                </a:r>
                <a:r>
                  <a:rPr lang="en-GB" sz="1600" b="1" dirty="0">
                    <a:solidFill>
                      <a:schemeClr val="accent1">
                        <a:lumMod val="10000"/>
                      </a:schemeClr>
                    </a:solidFill>
                  </a:rPr>
                  <a:t>1.</a:t>
                </a:r>
              </a:p>
              <a:p>
                <a:pPr>
                  <a:lnSpc>
                    <a:spcPct val="150000"/>
                  </a:lnSpc>
                </a:pPr>
                <a:endParaRPr lang="en-GB" sz="1400" dirty="0">
                  <a:solidFill>
                    <a:schemeClr val="accent2">
                      <a:lumMod val="50000"/>
                    </a:schemeClr>
                  </a:solidFill>
                </a:endParaRPr>
              </a:p>
              <a:p>
                <a:pPr>
                  <a:lnSpc>
                    <a:spcPct val="150000"/>
                  </a:lnSpc>
                </a:pPr>
                <a:endParaRPr lang="en-GB" sz="1400" dirty="0">
                  <a:solidFill>
                    <a:schemeClr val="accent2">
                      <a:lumMod val="50000"/>
                    </a:schemeClr>
                  </a:solidFill>
                </a:endParaRPr>
              </a:p>
            </p:txBody>
          </p:sp>
        </mc:Choice>
        <mc:Fallback>
          <p:sp>
            <p:nvSpPr>
              <p:cNvPr id="2" name="Rectangle 1">
                <a:extLst>
                  <a:ext uri="{FF2B5EF4-FFF2-40B4-BE49-F238E27FC236}">
                    <a16:creationId xmlns:a16="http://schemas.microsoft.com/office/drawing/2014/main" id="{7235C6AB-042E-4C74-82D8-9F968BD89493}"/>
                  </a:ext>
                </a:extLst>
              </p:cNvPr>
              <p:cNvSpPr>
                <a:spLocks noRot="1" noChangeAspect="1" noMove="1" noResize="1" noEditPoints="1" noAdjustHandles="1" noChangeArrowheads="1" noChangeShapeType="1" noTextEdit="1"/>
              </p:cNvSpPr>
              <p:nvPr/>
            </p:nvSpPr>
            <p:spPr>
              <a:xfrm>
                <a:off x="879839" y="2076767"/>
                <a:ext cx="3128631" cy="4028667"/>
              </a:xfrm>
              <a:prstGeom prst="rect">
                <a:avLst/>
              </a:prstGeom>
              <a:blipFill>
                <a:blip r:embed="rId3"/>
                <a:stretch>
                  <a:fillRect l="-973"/>
                </a:stretch>
              </a:blipFill>
            </p:spPr>
            <p:txBody>
              <a:bodyPr/>
              <a:lstStyle/>
              <a:p>
                <a:r>
                  <a:rPr lang="en-GB">
                    <a:noFill/>
                  </a:rPr>
                  <a:t> </a:t>
                </a:r>
              </a:p>
            </p:txBody>
          </p:sp>
        </mc:Fallback>
      </mc:AlternateContent>
      <p:pic>
        <p:nvPicPr>
          <p:cNvPr id="14338" name="Picture 2" descr="graph4">
            <a:extLst>
              <a:ext uri="{FF2B5EF4-FFF2-40B4-BE49-F238E27FC236}">
                <a16:creationId xmlns:a16="http://schemas.microsoft.com/office/drawing/2014/main" id="{50439385-05E3-4AEF-854C-67E5EBE18D1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40053" y="1623458"/>
            <a:ext cx="7671933" cy="432000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14="http://schemas.microsoft.com/office/drawing/2010/main" Requires="a14">
          <p:sp>
            <p:nvSpPr>
              <p:cNvPr id="8" name="Rectangle 7">
                <a:extLst>
                  <a:ext uri="{FF2B5EF4-FFF2-40B4-BE49-F238E27FC236}">
                    <a16:creationId xmlns:a16="http://schemas.microsoft.com/office/drawing/2014/main" id="{9B1834B7-78E3-4A5A-83AD-C404B9C6CBE9}"/>
                  </a:ext>
                </a:extLst>
              </p:cNvPr>
              <p:cNvSpPr/>
              <p:nvPr/>
            </p:nvSpPr>
            <p:spPr>
              <a:xfrm>
                <a:off x="380014" y="2922068"/>
                <a:ext cx="3877787" cy="461665"/>
              </a:xfrm>
              <a:prstGeom prst="rect">
                <a:avLst/>
              </a:prstGeom>
            </p:spPr>
            <p:txBody>
              <a:bodyPr wrap="square">
                <a:spAutoFit/>
              </a:bodyPr>
              <a:lstStyle/>
              <a:p>
                <a:pPr>
                  <a:lnSpc>
                    <a:spcPct val="150000"/>
                  </a:lnSpc>
                </a:pPr>
                <a14:m>
                  <m:oMathPara xmlns:m="http://schemas.openxmlformats.org/officeDocument/2006/math">
                    <m:oMathParaPr>
                      <m:jc m:val="centerGroup"/>
                    </m:oMathParaPr>
                    <m:oMath xmlns:m="http://schemas.openxmlformats.org/officeDocument/2006/math">
                      <m:r>
                        <a:rPr lang="en-GB" sz="1600" b="1" i="1" smtClean="0">
                          <a:solidFill>
                            <a:schemeClr val="bg2">
                              <a:lumMod val="10000"/>
                            </a:schemeClr>
                          </a:solidFill>
                          <a:latin typeface="Cambria Math" panose="02040503050406030204" pitchFamily="18" charset="0"/>
                        </a:rPr>
                        <m:t>𝜶</m:t>
                      </m:r>
                      <m:r>
                        <a:rPr lang="en-GB" sz="1600" b="1" i="1" smtClean="0">
                          <a:solidFill>
                            <a:schemeClr val="bg2">
                              <a:lumMod val="10000"/>
                            </a:schemeClr>
                          </a:solidFill>
                          <a:latin typeface="Cambria Math" panose="02040503050406030204" pitchFamily="18" charset="0"/>
                        </a:rPr>
                        <m:t>(</m:t>
                      </m:r>
                      <m:sSub>
                        <m:sSubPr>
                          <m:ctrlPr>
                            <a:rPr lang="en-GB" sz="1600" b="1" i="1" smtClean="0">
                              <a:solidFill>
                                <a:schemeClr val="bg2">
                                  <a:lumMod val="10000"/>
                                </a:schemeClr>
                              </a:solidFill>
                              <a:latin typeface="Cambria Math" panose="02040503050406030204" pitchFamily="18" charset="0"/>
                            </a:rPr>
                          </m:ctrlPr>
                        </m:sSubPr>
                        <m:e>
                          <m:r>
                            <a:rPr lang="en-GB" sz="1600" b="1" i="1" smtClean="0">
                              <a:solidFill>
                                <a:schemeClr val="bg2">
                                  <a:lumMod val="10000"/>
                                </a:schemeClr>
                              </a:solidFill>
                              <a:latin typeface="Cambria Math" panose="02040503050406030204" pitchFamily="18" charset="0"/>
                            </a:rPr>
                            <m:t>𝜽</m:t>
                          </m:r>
                        </m:e>
                        <m:sub>
                          <m:r>
                            <a:rPr lang="en-GB" sz="1600" b="1" i="1" smtClean="0">
                              <a:solidFill>
                                <a:schemeClr val="bg2">
                                  <a:lumMod val="10000"/>
                                </a:schemeClr>
                              </a:solidFill>
                              <a:latin typeface="Cambria Math" panose="02040503050406030204" pitchFamily="18" charset="0"/>
                            </a:rPr>
                            <m:t>𝒏𝒆𝒘</m:t>
                          </m:r>
                        </m:sub>
                      </m:sSub>
                      <m:r>
                        <a:rPr lang="en-GB" sz="1600" b="1" i="1" smtClean="0">
                          <a:solidFill>
                            <a:schemeClr val="bg2">
                              <a:lumMod val="10000"/>
                            </a:schemeClr>
                          </a:solidFill>
                          <a:latin typeface="Cambria Math" panose="02040503050406030204" pitchFamily="18" charset="0"/>
                        </a:rPr>
                        <m:t>, </m:t>
                      </m:r>
                      <m:sSub>
                        <m:sSubPr>
                          <m:ctrlPr>
                            <a:rPr lang="en-GB" sz="1600" b="1" i="1" smtClean="0">
                              <a:solidFill>
                                <a:schemeClr val="bg2">
                                  <a:lumMod val="10000"/>
                                </a:schemeClr>
                              </a:solidFill>
                              <a:latin typeface="Cambria Math" panose="02040503050406030204" pitchFamily="18" charset="0"/>
                            </a:rPr>
                          </m:ctrlPr>
                        </m:sSubPr>
                        <m:e>
                          <m:r>
                            <a:rPr lang="en-GB" sz="1600" b="1" i="1" smtClean="0">
                              <a:solidFill>
                                <a:schemeClr val="bg2">
                                  <a:lumMod val="10000"/>
                                </a:schemeClr>
                              </a:solidFill>
                              <a:latin typeface="Cambria Math" panose="02040503050406030204" pitchFamily="18" charset="0"/>
                            </a:rPr>
                            <m:t>𝜽</m:t>
                          </m:r>
                        </m:e>
                        <m:sub>
                          <m:r>
                            <a:rPr lang="en-GB" sz="1600" b="1" i="1" smtClean="0">
                              <a:solidFill>
                                <a:schemeClr val="bg2">
                                  <a:lumMod val="10000"/>
                                </a:schemeClr>
                              </a:solidFill>
                              <a:latin typeface="Cambria Math" panose="02040503050406030204" pitchFamily="18" charset="0"/>
                            </a:rPr>
                            <m:t>𝒊</m:t>
                          </m:r>
                          <m:r>
                            <a:rPr lang="en-GB" sz="1600" b="1" i="1" smtClean="0">
                              <a:solidFill>
                                <a:schemeClr val="bg2">
                                  <a:lumMod val="10000"/>
                                </a:schemeClr>
                              </a:solidFill>
                              <a:latin typeface="Cambria Math" panose="02040503050406030204" pitchFamily="18" charset="0"/>
                            </a:rPr>
                            <m:t>−</m:t>
                          </m:r>
                          <m:r>
                            <a:rPr lang="en-GB" sz="1600" b="1" i="1" smtClean="0">
                              <a:solidFill>
                                <a:schemeClr val="bg2">
                                  <a:lumMod val="10000"/>
                                </a:schemeClr>
                              </a:solidFill>
                              <a:latin typeface="Cambria Math" panose="02040503050406030204" pitchFamily="18" charset="0"/>
                            </a:rPr>
                            <m:t>𝟏</m:t>
                          </m:r>
                        </m:sub>
                      </m:sSub>
                      <m:r>
                        <a:rPr lang="en-GB" sz="1600" b="1" i="1" smtClean="0">
                          <a:solidFill>
                            <a:schemeClr val="bg2">
                              <a:lumMod val="10000"/>
                            </a:schemeClr>
                          </a:solidFill>
                          <a:latin typeface="Cambria Math" panose="02040503050406030204" pitchFamily="18" charset="0"/>
                        </a:rPr>
                        <m:t>) </m:t>
                      </m:r>
                    </m:oMath>
                  </m:oMathPara>
                </a14:m>
                <a:endParaRPr lang="en-GB" sz="1600" b="1" dirty="0">
                  <a:solidFill>
                    <a:schemeClr val="bg2">
                      <a:lumMod val="10000"/>
                    </a:schemeClr>
                  </a:solidFill>
                </a:endParaRPr>
              </a:p>
            </p:txBody>
          </p:sp>
        </mc:Choice>
        <mc:Fallback>
          <p:sp>
            <p:nvSpPr>
              <p:cNvPr id="8" name="Rectangle 7">
                <a:extLst>
                  <a:ext uri="{FF2B5EF4-FFF2-40B4-BE49-F238E27FC236}">
                    <a16:creationId xmlns:a16="http://schemas.microsoft.com/office/drawing/2014/main" id="{9B1834B7-78E3-4A5A-83AD-C404B9C6CBE9}"/>
                  </a:ext>
                </a:extLst>
              </p:cNvPr>
              <p:cNvSpPr>
                <a:spLocks noRot="1" noChangeAspect="1" noMove="1" noResize="1" noEditPoints="1" noAdjustHandles="1" noChangeArrowheads="1" noChangeShapeType="1" noTextEdit="1"/>
              </p:cNvSpPr>
              <p:nvPr/>
            </p:nvSpPr>
            <p:spPr>
              <a:xfrm>
                <a:off x="380014" y="2922068"/>
                <a:ext cx="3877787" cy="461665"/>
              </a:xfrm>
              <a:prstGeom prst="rect">
                <a:avLst/>
              </a:prstGeom>
              <a:blipFill>
                <a:blip r:embed="rId5"/>
                <a:stretch>
                  <a:fillRect/>
                </a:stretch>
              </a:blipFill>
            </p:spPr>
            <p:txBody>
              <a:bodyPr/>
              <a:lstStyle/>
              <a:p>
                <a:r>
                  <a:rPr lang="en-GB">
                    <a:noFill/>
                  </a:rPr>
                  <a:t> </a:t>
                </a:r>
              </a:p>
            </p:txBody>
          </p:sp>
        </mc:Fallback>
      </mc:AlternateContent>
      <p:sp>
        <p:nvSpPr>
          <p:cNvPr id="3" name="Rectangle 2">
            <a:extLst>
              <a:ext uri="{FF2B5EF4-FFF2-40B4-BE49-F238E27FC236}">
                <a16:creationId xmlns:a16="http://schemas.microsoft.com/office/drawing/2014/main" id="{56C3545A-802F-4AC5-8635-BD553355FAE4}"/>
              </a:ext>
            </a:extLst>
          </p:cNvPr>
          <p:cNvSpPr/>
          <p:nvPr/>
        </p:nvSpPr>
        <p:spPr>
          <a:xfrm>
            <a:off x="879839" y="5969408"/>
            <a:ext cx="9380580" cy="338554"/>
          </a:xfrm>
          <a:prstGeom prst="rect">
            <a:avLst/>
          </a:prstGeom>
        </p:spPr>
        <p:txBody>
          <a:bodyPr wrap="square">
            <a:spAutoFit/>
          </a:bodyPr>
          <a:lstStyle/>
          <a:p>
            <a:r>
              <a:rPr lang="en-GB" sz="1600" dirty="0">
                <a:solidFill>
                  <a:schemeClr val="accent2">
                    <a:lumMod val="50000"/>
                  </a:schemeClr>
                </a:solidFill>
              </a:rPr>
              <a:t>Step 2 is necessary because probabilities must fall between 0 and 1.</a:t>
            </a:r>
          </a:p>
        </p:txBody>
      </p:sp>
    </p:spTree>
    <p:extLst>
      <p:ext uri="{BB962C8B-B14F-4D97-AF65-F5344CB8AC3E}">
        <p14:creationId xmlns:p14="http://schemas.microsoft.com/office/powerpoint/2010/main" val="179523467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5" name="Text Placeholder 24">
            <a:extLst>
              <a:ext uri="{FF2B5EF4-FFF2-40B4-BE49-F238E27FC236}">
                <a16:creationId xmlns:a16="http://schemas.microsoft.com/office/drawing/2014/main" id="{BE394849-EE6D-4358-A824-BBF6E518EAEA}"/>
              </a:ext>
            </a:extLst>
          </p:cNvPr>
          <p:cNvSpPr>
            <a:spLocks noGrp="1"/>
          </p:cNvSpPr>
          <p:nvPr>
            <p:ph type="body" sz="quarter" idx="15"/>
          </p:nvPr>
        </p:nvSpPr>
        <p:spPr/>
        <p:txBody>
          <a:bodyPr/>
          <a:lstStyle/>
          <a:p>
            <a:r>
              <a:rPr lang="en-US" dirty="0"/>
              <a:t>05</a:t>
            </a:r>
          </a:p>
        </p:txBody>
      </p:sp>
      <p:sp>
        <p:nvSpPr>
          <p:cNvPr id="18" name="Title 17">
            <a:extLst>
              <a:ext uri="{FF2B5EF4-FFF2-40B4-BE49-F238E27FC236}">
                <a16:creationId xmlns:a16="http://schemas.microsoft.com/office/drawing/2014/main" id="{EA6B7DE5-BFCC-4EEF-9609-8AA1C7CAD3B0}"/>
              </a:ext>
            </a:extLst>
          </p:cNvPr>
          <p:cNvSpPr>
            <a:spLocks noGrp="1"/>
          </p:cNvSpPr>
          <p:nvPr>
            <p:ph type="title"/>
          </p:nvPr>
        </p:nvSpPr>
        <p:spPr>
          <a:xfrm>
            <a:off x="1028699" y="627062"/>
            <a:ext cx="10029825" cy="1340615"/>
          </a:xfrm>
        </p:spPr>
        <p:txBody>
          <a:bodyPr/>
          <a:lstStyle/>
          <a:p>
            <a:r>
              <a:rPr lang="en-US" dirty="0"/>
              <a:t>MH algorithm</a:t>
            </a:r>
          </a:p>
        </p:txBody>
      </p:sp>
      <p:sp>
        <p:nvSpPr>
          <p:cNvPr id="34" name="Date Placeholder 33">
            <a:extLst>
              <a:ext uri="{FF2B5EF4-FFF2-40B4-BE49-F238E27FC236}">
                <a16:creationId xmlns:a16="http://schemas.microsoft.com/office/drawing/2014/main" id="{D30A968E-AB03-4BB5-BF8E-EB31DFD33B17}"/>
              </a:ext>
            </a:extLst>
          </p:cNvPr>
          <p:cNvSpPr>
            <a:spLocks noGrp="1"/>
          </p:cNvSpPr>
          <p:nvPr>
            <p:ph type="dt" sz="half" idx="2"/>
          </p:nvPr>
        </p:nvSpPr>
        <p:spPr/>
        <p:txBody>
          <a:bodyPr/>
          <a:lstStyle/>
          <a:p>
            <a:fld id="{9FEF76E7-2EBE-4103-B764-AD23619BE076}" type="datetime1">
              <a:rPr lang="en-US" smtClean="0"/>
              <a:pPr/>
              <a:t>2/23/2021</a:t>
            </a:fld>
            <a:endParaRPr lang="en-US" dirty="0"/>
          </a:p>
        </p:txBody>
      </p:sp>
      <p:sp>
        <p:nvSpPr>
          <p:cNvPr id="35" name="Slide Number Placeholder 34">
            <a:extLst>
              <a:ext uri="{FF2B5EF4-FFF2-40B4-BE49-F238E27FC236}">
                <a16:creationId xmlns:a16="http://schemas.microsoft.com/office/drawing/2014/main" id="{5789CCB9-138D-4D90-8AFB-AC5C73612512}"/>
              </a:ext>
            </a:extLst>
          </p:cNvPr>
          <p:cNvSpPr>
            <a:spLocks noGrp="1"/>
          </p:cNvSpPr>
          <p:nvPr>
            <p:ph type="sldNum" sz="quarter" idx="4"/>
          </p:nvPr>
        </p:nvSpPr>
        <p:spPr/>
        <p:txBody>
          <a:bodyPr/>
          <a:lstStyle/>
          <a:p>
            <a:fld id="{294A09A9-5501-47C1-A89A-A340965A2BE2}" type="slidenum">
              <a:rPr lang="en-US" smtClean="0"/>
              <a:pPr/>
              <a:t>47</a:t>
            </a:fld>
            <a:endParaRPr lang="en-US" dirty="0"/>
          </a:p>
        </p:txBody>
      </p:sp>
      <mc:AlternateContent xmlns:mc="http://schemas.openxmlformats.org/markup-compatibility/2006">
        <mc:Choice xmlns:a14="http://schemas.microsoft.com/office/drawing/2010/main" Requires="a14">
          <p:sp>
            <p:nvSpPr>
              <p:cNvPr id="2" name="Rectangle 1">
                <a:extLst>
                  <a:ext uri="{FF2B5EF4-FFF2-40B4-BE49-F238E27FC236}">
                    <a16:creationId xmlns:a16="http://schemas.microsoft.com/office/drawing/2014/main" id="{7235C6AB-042E-4C74-82D8-9F968BD89493}"/>
                  </a:ext>
                </a:extLst>
              </p:cNvPr>
              <p:cNvSpPr/>
              <p:nvPr/>
            </p:nvSpPr>
            <p:spPr>
              <a:xfrm>
                <a:off x="879839" y="2076767"/>
                <a:ext cx="3128631" cy="2433615"/>
              </a:xfrm>
              <a:prstGeom prst="rect">
                <a:avLst/>
              </a:prstGeom>
            </p:spPr>
            <p:txBody>
              <a:bodyPr wrap="square">
                <a:spAutoFit/>
              </a:bodyPr>
              <a:lstStyle/>
              <a:p>
                <a:pPr>
                  <a:lnSpc>
                    <a:spcPct val="150000"/>
                  </a:lnSpc>
                </a:pPr>
                <a:r>
                  <a:rPr lang="en-GB" sz="1400" dirty="0">
                    <a:solidFill>
                      <a:schemeClr val="accent2">
                        <a:lumMod val="50000"/>
                      </a:schemeClr>
                    </a:solidFill>
                  </a:rPr>
                  <a:t>The acceptance probability here is </a:t>
                </a:r>
                <a:r>
                  <a:rPr lang="en-GB" sz="1400" b="1" dirty="0">
                    <a:solidFill>
                      <a:schemeClr val="accent1">
                        <a:lumMod val="10000"/>
                      </a:schemeClr>
                    </a:solidFill>
                  </a:rPr>
                  <a:t>1 </a:t>
                </a:r>
                <a:r>
                  <a:rPr lang="en-GB" sz="1400" dirty="0">
                    <a:solidFill>
                      <a:schemeClr val="accent1">
                        <a:lumMod val="10000"/>
                      </a:schemeClr>
                    </a:solidFill>
                  </a:rPr>
                  <a:t>so we accept </a:t>
                </a:r>
                <a14:m>
                  <m:oMath xmlns:m="http://schemas.openxmlformats.org/officeDocument/2006/math">
                    <m:sSub>
                      <m:sSubPr>
                        <m:ctrlPr>
                          <a:rPr lang="en-GB" sz="1600" b="1" i="1" smtClean="0">
                            <a:solidFill>
                              <a:schemeClr val="accent1">
                                <a:lumMod val="10000"/>
                              </a:schemeClr>
                            </a:solidFill>
                            <a:latin typeface="Cambria Math" panose="02040503050406030204" pitchFamily="18" charset="0"/>
                          </a:rPr>
                        </m:ctrlPr>
                      </m:sSubPr>
                      <m:e>
                        <m:r>
                          <a:rPr lang="en-GB" sz="1600" b="1" i="1" smtClean="0">
                            <a:solidFill>
                              <a:schemeClr val="accent1">
                                <a:lumMod val="10000"/>
                              </a:schemeClr>
                            </a:solidFill>
                            <a:latin typeface="Cambria Math" panose="02040503050406030204" pitchFamily="18" charset="0"/>
                          </a:rPr>
                          <m:t>𝜽</m:t>
                        </m:r>
                      </m:e>
                      <m:sub>
                        <m:r>
                          <a:rPr lang="en-GB" sz="1600" b="1" i="1" smtClean="0">
                            <a:solidFill>
                              <a:schemeClr val="accent1">
                                <a:lumMod val="10000"/>
                              </a:schemeClr>
                            </a:solidFill>
                            <a:latin typeface="Cambria Math" panose="02040503050406030204" pitchFamily="18" charset="0"/>
                          </a:rPr>
                          <m:t>𝒏𝒆𝒘</m:t>
                        </m:r>
                      </m:sub>
                    </m:sSub>
                    <m:r>
                      <a:rPr lang="en-GB" sz="1600" b="1" i="1" smtClean="0">
                        <a:solidFill>
                          <a:schemeClr val="accent1">
                            <a:lumMod val="10000"/>
                          </a:schemeClr>
                        </a:solidFill>
                        <a:latin typeface="Cambria Math" panose="02040503050406030204" pitchFamily="18" charset="0"/>
                      </a:rPr>
                      <m:t>=</m:t>
                    </m:r>
                    <m:r>
                      <a:rPr lang="en-GB" sz="1600" b="1" i="1" smtClean="0">
                        <a:solidFill>
                          <a:schemeClr val="accent1">
                            <a:lumMod val="10000"/>
                          </a:schemeClr>
                        </a:solidFill>
                        <a:latin typeface="Cambria Math" panose="02040503050406030204" pitchFamily="18" charset="0"/>
                      </a:rPr>
                      <m:t>𝟎</m:t>
                    </m:r>
                    <m:r>
                      <a:rPr lang="en-GB" sz="1600" b="1" i="1" smtClean="0">
                        <a:solidFill>
                          <a:schemeClr val="accent1">
                            <a:lumMod val="10000"/>
                          </a:schemeClr>
                        </a:solidFill>
                        <a:latin typeface="Cambria Math" panose="02040503050406030204" pitchFamily="18" charset="0"/>
                      </a:rPr>
                      <m:t>.</m:t>
                    </m:r>
                    <m:r>
                      <a:rPr lang="en-GB" sz="1600" b="1" i="1" smtClean="0">
                        <a:solidFill>
                          <a:schemeClr val="accent1">
                            <a:lumMod val="10000"/>
                          </a:schemeClr>
                        </a:solidFill>
                        <a:latin typeface="Cambria Math" panose="02040503050406030204" pitchFamily="18" charset="0"/>
                      </a:rPr>
                      <m:t>𝟑𝟖𝟎</m:t>
                    </m:r>
                  </m:oMath>
                </a14:m>
                <a:r>
                  <a:rPr lang="en-GB" sz="1400" dirty="0">
                    <a:solidFill>
                      <a:schemeClr val="accent1">
                        <a:lumMod val="10000"/>
                      </a:schemeClr>
                    </a:solidFill>
                  </a:rPr>
                  <a:t>  </a:t>
                </a:r>
                <a:r>
                  <a:rPr lang="en-GB" sz="1400" dirty="0">
                    <a:solidFill>
                      <a:schemeClr val="accent2">
                        <a:lumMod val="50000"/>
                      </a:schemeClr>
                    </a:solidFill>
                  </a:rPr>
                  <a:t>,</a:t>
                </a:r>
              </a:p>
              <a:p>
                <a:pPr>
                  <a:lnSpc>
                    <a:spcPct val="150000"/>
                  </a:lnSpc>
                </a:pPr>
                <a:endParaRPr lang="en-GB" sz="1400" dirty="0">
                  <a:solidFill>
                    <a:schemeClr val="accent2">
                      <a:lumMod val="50000"/>
                    </a:schemeClr>
                  </a:solidFill>
                </a:endParaRPr>
              </a:p>
              <a:p>
                <a:pPr>
                  <a:lnSpc>
                    <a:spcPct val="150000"/>
                  </a:lnSpc>
                </a:pPr>
                <a:r>
                  <a:rPr lang="en-GB" sz="1400" b="1" dirty="0">
                    <a:solidFill>
                      <a:schemeClr val="accent2">
                        <a:lumMod val="50000"/>
                      </a:schemeClr>
                    </a:solidFill>
                  </a:rPr>
                  <a:t>The mean of our proposal distribution becomes </a:t>
                </a:r>
                <a14:m>
                  <m:oMath xmlns:m="http://schemas.openxmlformats.org/officeDocument/2006/math">
                    <m:r>
                      <a:rPr lang="en-GB" sz="1600" b="1" i="1">
                        <a:solidFill>
                          <a:schemeClr val="accent1">
                            <a:lumMod val="10000"/>
                          </a:schemeClr>
                        </a:solidFill>
                        <a:latin typeface="Cambria Math" panose="02040503050406030204" pitchFamily="18" charset="0"/>
                      </a:rPr>
                      <m:t>𝟎</m:t>
                    </m:r>
                    <m:r>
                      <a:rPr lang="en-GB" sz="1600" b="1" i="1">
                        <a:solidFill>
                          <a:schemeClr val="accent1">
                            <a:lumMod val="10000"/>
                          </a:schemeClr>
                        </a:solidFill>
                        <a:latin typeface="Cambria Math" panose="02040503050406030204" pitchFamily="18" charset="0"/>
                      </a:rPr>
                      <m:t>.</m:t>
                    </m:r>
                    <m:r>
                      <a:rPr lang="en-GB" sz="1600" b="1" i="1">
                        <a:solidFill>
                          <a:schemeClr val="accent1">
                            <a:lumMod val="10000"/>
                          </a:schemeClr>
                        </a:solidFill>
                        <a:latin typeface="Cambria Math" panose="02040503050406030204" pitchFamily="18" charset="0"/>
                      </a:rPr>
                      <m:t>𝟑𝟖𝟎</m:t>
                    </m:r>
                  </m:oMath>
                </a14:m>
                <a:r>
                  <a:rPr lang="en-GB" sz="1400" b="1" dirty="0">
                    <a:solidFill>
                      <a:schemeClr val="accent2">
                        <a:lumMod val="50000"/>
                      </a:schemeClr>
                    </a:solidFill>
                  </a:rPr>
                  <a:t> </a:t>
                </a:r>
                <a:r>
                  <a:rPr lang="en-GB" sz="1400" dirty="0">
                    <a:solidFill>
                      <a:schemeClr val="accent2">
                        <a:lumMod val="50000"/>
                      </a:schemeClr>
                    </a:solidFill>
                  </a:rPr>
                  <a:t>in the next iteration.</a:t>
                </a:r>
              </a:p>
              <a:p>
                <a:pPr>
                  <a:lnSpc>
                    <a:spcPct val="150000"/>
                  </a:lnSpc>
                </a:pPr>
                <a:endParaRPr lang="en-GB" sz="1400" dirty="0">
                  <a:solidFill>
                    <a:schemeClr val="accent2">
                      <a:lumMod val="50000"/>
                    </a:schemeClr>
                  </a:solidFill>
                </a:endParaRPr>
              </a:p>
            </p:txBody>
          </p:sp>
        </mc:Choice>
        <mc:Fallback>
          <p:sp>
            <p:nvSpPr>
              <p:cNvPr id="2" name="Rectangle 1">
                <a:extLst>
                  <a:ext uri="{FF2B5EF4-FFF2-40B4-BE49-F238E27FC236}">
                    <a16:creationId xmlns:a16="http://schemas.microsoft.com/office/drawing/2014/main" id="{7235C6AB-042E-4C74-82D8-9F968BD89493}"/>
                  </a:ext>
                </a:extLst>
              </p:cNvPr>
              <p:cNvSpPr>
                <a:spLocks noRot="1" noChangeAspect="1" noMove="1" noResize="1" noEditPoints="1" noAdjustHandles="1" noChangeArrowheads="1" noChangeShapeType="1" noTextEdit="1"/>
              </p:cNvSpPr>
              <p:nvPr/>
            </p:nvSpPr>
            <p:spPr>
              <a:xfrm>
                <a:off x="879839" y="2076767"/>
                <a:ext cx="3128631" cy="2433615"/>
              </a:xfrm>
              <a:prstGeom prst="rect">
                <a:avLst/>
              </a:prstGeom>
              <a:blipFill>
                <a:blip r:embed="rId3"/>
                <a:stretch>
                  <a:fillRect l="-584"/>
                </a:stretch>
              </a:blipFill>
            </p:spPr>
            <p:txBody>
              <a:bodyPr/>
              <a:lstStyle/>
              <a:p>
                <a:r>
                  <a:rPr lang="en-GB">
                    <a:noFill/>
                  </a:rPr>
                  <a:t> </a:t>
                </a:r>
              </a:p>
            </p:txBody>
          </p:sp>
        </mc:Fallback>
      </mc:AlternateContent>
      <p:pic>
        <p:nvPicPr>
          <p:cNvPr id="14338" name="Picture 2" descr="graph4">
            <a:extLst>
              <a:ext uri="{FF2B5EF4-FFF2-40B4-BE49-F238E27FC236}">
                <a16:creationId xmlns:a16="http://schemas.microsoft.com/office/drawing/2014/main" id="{50439385-05E3-4AEF-854C-67E5EBE18D1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40053" y="1623458"/>
            <a:ext cx="7671933" cy="432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653630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5" name="Text Placeholder 24">
            <a:extLst>
              <a:ext uri="{FF2B5EF4-FFF2-40B4-BE49-F238E27FC236}">
                <a16:creationId xmlns:a16="http://schemas.microsoft.com/office/drawing/2014/main" id="{BE394849-EE6D-4358-A824-BBF6E518EAEA}"/>
              </a:ext>
            </a:extLst>
          </p:cNvPr>
          <p:cNvSpPr>
            <a:spLocks noGrp="1"/>
          </p:cNvSpPr>
          <p:nvPr>
            <p:ph type="body" sz="quarter" idx="15"/>
          </p:nvPr>
        </p:nvSpPr>
        <p:spPr/>
        <p:txBody>
          <a:bodyPr/>
          <a:lstStyle/>
          <a:p>
            <a:r>
              <a:rPr lang="en-US" dirty="0"/>
              <a:t>05</a:t>
            </a:r>
          </a:p>
        </p:txBody>
      </p:sp>
      <p:sp>
        <p:nvSpPr>
          <p:cNvPr id="18" name="Title 17">
            <a:extLst>
              <a:ext uri="{FF2B5EF4-FFF2-40B4-BE49-F238E27FC236}">
                <a16:creationId xmlns:a16="http://schemas.microsoft.com/office/drawing/2014/main" id="{EA6B7DE5-BFCC-4EEF-9609-8AA1C7CAD3B0}"/>
              </a:ext>
            </a:extLst>
          </p:cNvPr>
          <p:cNvSpPr>
            <a:spLocks noGrp="1"/>
          </p:cNvSpPr>
          <p:nvPr>
            <p:ph type="title"/>
          </p:nvPr>
        </p:nvSpPr>
        <p:spPr>
          <a:xfrm>
            <a:off x="1028699" y="627062"/>
            <a:ext cx="10029825" cy="1340615"/>
          </a:xfrm>
        </p:spPr>
        <p:txBody>
          <a:bodyPr/>
          <a:lstStyle/>
          <a:p>
            <a:r>
              <a:rPr lang="en-US" dirty="0"/>
              <a:t>MH algorithm</a:t>
            </a:r>
          </a:p>
        </p:txBody>
      </p:sp>
      <p:sp>
        <p:nvSpPr>
          <p:cNvPr id="34" name="Date Placeholder 33">
            <a:extLst>
              <a:ext uri="{FF2B5EF4-FFF2-40B4-BE49-F238E27FC236}">
                <a16:creationId xmlns:a16="http://schemas.microsoft.com/office/drawing/2014/main" id="{D30A968E-AB03-4BB5-BF8E-EB31DFD33B17}"/>
              </a:ext>
            </a:extLst>
          </p:cNvPr>
          <p:cNvSpPr>
            <a:spLocks noGrp="1"/>
          </p:cNvSpPr>
          <p:nvPr>
            <p:ph type="dt" sz="half" idx="2"/>
          </p:nvPr>
        </p:nvSpPr>
        <p:spPr/>
        <p:txBody>
          <a:bodyPr/>
          <a:lstStyle/>
          <a:p>
            <a:fld id="{9FEF76E7-2EBE-4103-B764-AD23619BE076}" type="datetime1">
              <a:rPr lang="en-US" smtClean="0"/>
              <a:pPr/>
              <a:t>2/23/2021</a:t>
            </a:fld>
            <a:endParaRPr lang="en-US" dirty="0"/>
          </a:p>
        </p:txBody>
      </p:sp>
      <p:sp>
        <p:nvSpPr>
          <p:cNvPr id="35" name="Slide Number Placeholder 34">
            <a:extLst>
              <a:ext uri="{FF2B5EF4-FFF2-40B4-BE49-F238E27FC236}">
                <a16:creationId xmlns:a16="http://schemas.microsoft.com/office/drawing/2014/main" id="{5789CCB9-138D-4D90-8AFB-AC5C73612512}"/>
              </a:ext>
            </a:extLst>
          </p:cNvPr>
          <p:cNvSpPr>
            <a:spLocks noGrp="1"/>
          </p:cNvSpPr>
          <p:nvPr>
            <p:ph type="sldNum" sz="quarter" idx="4"/>
          </p:nvPr>
        </p:nvSpPr>
        <p:spPr/>
        <p:txBody>
          <a:bodyPr/>
          <a:lstStyle/>
          <a:p>
            <a:fld id="{294A09A9-5501-47C1-A89A-A340965A2BE2}" type="slidenum">
              <a:rPr lang="en-US" smtClean="0"/>
              <a:pPr/>
              <a:t>48</a:t>
            </a:fld>
            <a:endParaRPr lang="en-US" dirty="0"/>
          </a:p>
        </p:txBody>
      </p:sp>
      <mc:AlternateContent xmlns:mc="http://schemas.openxmlformats.org/markup-compatibility/2006">
        <mc:Choice xmlns:a14="http://schemas.microsoft.com/office/drawing/2010/main" Requires="a14">
          <p:sp>
            <p:nvSpPr>
              <p:cNvPr id="2" name="Rectangle 1">
                <a:extLst>
                  <a:ext uri="{FF2B5EF4-FFF2-40B4-BE49-F238E27FC236}">
                    <a16:creationId xmlns:a16="http://schemas.microsoft.com/office/drawing/2014/main" id="{7235C6AB-042E-4C74-82D8-9F968BD89493}"/>
                  </a:ext>
                </a:extLst>
              </p:cNvPr>
              <p:cNvSpPr/>
              <p:nvPr/>
            </p:nvSpPr>
            <p:spPr>
              <a:xfrm>
                <a:off x="370139" y="1749097"/>
                <a:ext cx="3623970" cy="4582216"/>
              </a:xfrm>
              <a:prstGeom prst="rect">
                <a:avLst/>
              </a:prstGeom>
            </p:spPr>
            <p:txBody>
              <a:bodyPr wrap="square">
                <a:spAutoFit/>
              </a:bodyPr>
              <a:lstStyle/>
              <a:p>
                <a:pPr>
                  <a:lnSpc>
                    <a:spcPct val="150000"/>
                  </a:lnSpc>
                </a:pPr>
                <a:r>
                  <a:rPr lang="en-GB" sz="1400" dirty="0">
                    <a:solidFill>
                      <a:schemeClr val="accent2">
                        <a:lumMod val="50000"/>
                      </a:schemeClr>
                    </a:solidFill>
                  </a:rPr>
                  <a:t>Next iteration:</a:t>
                </a:r>
              </a:p>
              <a:p>
                <a:pPr marL="285750" indent="-285750">
                  <a:lnSpc>
                    <a:spcPct val="150000"/>
                  </a:lnSpc>
                  <a:buFont typeface="Arial" panose="020B0604020202020204" pitchFamily="34" charset="0"/>
                  <a:buChar char="•"/>
                </a:pPr>
                <a14:m>
                  <m:oMath xmlns:m="http://schemas.openxmlformats.org/officeDocument/2006/math">
                    <m:sSub>
                      <m:sSubPr>
                        <m:ctrlPr>
                          <a:rPr lang="en-GB" sz="1400" b="1" i="1">
                            <a:solidFill>
                              <a:schemeClr val="accent1">
                                <a:lumMod val="10000"/>
                              </a:schemeClr>
                            </a:solidFill>
                            <a:latin typeface="Cambria Math" panose="02040503050406030204" pitchFamily="18" charset="0"/>
                          </a:rPr>
                        </m:ctrlPr>
                      </m:sSubPr>
                      <m:e>
                        <m:r>
                          <a:rPr lang="en-GB" sz="1400" b="1" i="1">
                            <a:solidFill>
                              <a:schemeClr val="accent1">
                                <a:lumMod val="10000"/>
                              </a:schemeClr>
                            </a:solidFill>
                            <a:latin typeface="Cambria Math" panose="02040503050406030204" pitchFamily="18" charset="0"/>
                          </a:rPr>
                          <m:t>𝜽</m:t>
                        </m:r>
                      </m:e>
                      <m:sub>
                        <m:r>
                          <a:rPr lang="en-GB" sz="1400" b="1" i="1">
                            <a:solidFill>
                              <a:schemeClr val="accent1">
                                <a:lumMod val="10000"/>
                              </a:schemeClr>
                            </a:solidFill>
                            <a:latin typeface="Cambria Math" panose="02040503050406030204" pitchFamily="18" charset="0"/>
                          </a:rPr>
                          <m:t>𝒏𝒆𝒘</m:t>
                        </m:r>
                      </m:sub>
                    </m:sSub>
                    <m:r>
                      <a:rPr lang="en-GB" sz="1400" b="1" i="1">
                        <a:solidFill>
                          <a:schemeClr val="accent1">
                            <a:lumMod val="10000"/>
                          </a:schemeClr>
                        </a:solidFill>
                        <a:latin typeface="Cambria Math" panose="02040503050406030204" pitchFamily="18" charset="0"/>
                      </a:rPr>
                      <m:t>=</m:t>
                    </m:r>
                    <m:r>
                      <a:rPr lang="en-GB" sz="1400" b="1" i="1">
                        <a:solidFill>
                          <a:schemeClr val="accent1">
                            <a:lumMod val="10000"/>
                          </a:schemeClr>
                        </a:solidFill>
                        <a:latin typeface="Cambria Math" panose="02040503050406030204" pitchFamily="18" charset="0"/>
                      </a:rPr>
                      <m:t>𝟎</m:t>
                    </m:r>
                    <m:r>
                      <a:rPr lang="en-GB" sz="1400" b="1" i="1">
                        <a:solidFill>
                          <a:schemeClr val="accent1">
                            <a:lumMod val="10000"/>
                          </a:schemeClr>
                        </a:solidFill>
                        <a:latin typeface="Cambria Math" panose="02040503050406030204" pitchFamily="18" charset="0"/>
                      </a:rPr>
                      <m:t>.</m:t>
                    </m:r>
                    <m:r>
                      <a:rPr lang="en-GB" sz="1400" b="1" i="1" smtClean="0">
                        <a:solidFill>
                          <a:schemeClr val="accent1">
                            <a:lumMod val="10000"/>
                          </a:schemeClr>
                        </a:solidFill>
                        <a:latin typeface="Cambria Math" panose="02040503050406030204" pitchFamily="18" charset="0"/>
                      </a:rPr>
                      <m:t>𝟐𝟖𝟔</m:t>
                    </m:r>
                  </m:oMath>
                </a14:m>
                <a:r>
                  <a:rPr lang="en-GB" sz="1400" dirty="0">
                    <a:solidFill>
                      <a:schemeClr val="accent2">
                        <a:lumMod val="50000"/>
                      </a:schemeClr>
                    </a:solidFill>
                  </a:rPr>
                  <a:t> </a:t>
                </a:r>
                <a:r>
                  <a:rPr lang="en-GB" sz="1400" dirty="0">
                    <a:solidFill>
                      <a:schemeClr val="tx2">
                        <a:lumMod val="50000"/>
                      </a:schemeClr>
                    </a:solidFill>
                  </a:rPr>
                  <a:t>is drawn as been drawn from our proposal distribution with mean </a:t>
                </a:r>
                <a14:m>
                  <m:oMath xmlns:m="http://schemas.openxmlformats.org/officeDocument/2006/math">
                    <m:sSub>
                      <m:sSubPr>
                        <m:ctrlPr>
                          <a:rPr lang="en-GB" sz="1400" b="1" i="1">
                            <a:solidFill>
                              <a:schemeClr val="accent1">
                                <a:lumMod val="10000"/>
                              </a:schemeClr>
                            </a:solidFill>
                            <a:latin typeface="Cambria Math" panose="02040503050406030204" pitchFamily="18" charset="0"/>
                          </a:rPr>
                        </m:ctrlPr>
                      </m:sSubPr>
                      <m:e>
                        <m:r>
                          <a:rPr lang="en-GB" sz="1400" b="1" i="1">
                            <a:solidFill>
                              <a:schemeClr val="accent1">
                                <a:lumMod val="10000"/>
                              </a:schemeClr>
                            </a:solidFill>
                            <a:latin typeface="Cambria Math" panose="02040503050406030204" pitchFamily="18" charset="0"/>
                          </a:rPr>
                          <m:t>𝜽</m:t>
                        </m:r>
                      </m:e>
                      <m:sub>
                        <m:r>
                          <a:rPr lang="en-GB" sz="1400" b="1" i="1" smtClean="0">
                            <a:solidFill>
                              <a:schemeClr val="accent1">
                                <a:lumMod val="10000"/>
                              </a:schemeClr>
                            </a:solidFill>
                            <a:latin typeface="Cambria Math" panose="02040503050406030204" pitchFamily="18" charset="0"/>
                          </a:rPr>
                          <m:t>𝒊</m:t>
                        </m:r>
                        <m:r>
                          <a:rPr lang="en-GB" sz="1400" b="1" i="1" smtClean="0">
                            <a:solidFill>
                              <a:schemeClr val="accent1">
                                <a:lumMod val="10000"/>
                              </a:schemeClr>
                            </a:solidFill>
                            <a:latin typeface="Cambria Math" panose="02040503050406030204" pitchFamily="18" charset="0"/>
                          </a:rPr>
                          <m:t>−</m:t>
                        </m:r>
                        <m:r>
                          <a:rPr lang="en-GB" sz="1400" b="1" i="1" smtClean="0">
                            <a:solidFill>
                              <a:schemeClr val="accent1">
                                <a:lumMod val="10000"/>
                              </a:schemeClr>
                            </a:solidFill>
                            <a:latin typeface="Cambria Math" panose="02040503050406030204" pitchFamily="18" charset="0"/>
                          </a:rPr>
                          <m:t>𝟏</m:t>
                        </m:r>
                      </m:sub>
                    </m:sSub>
                    <m:r>
                      <a:rPr lang="en-GB" sz="1400" b="1" i="1">
                        <a:solidFill>
                          <a:schemeClr val="accent1">
                            <a:lumMod val="10000"/>
                          </a:schemeClr>
                        </a:solidFill>
                        <a:latin typeface="Cambria Math" panose="02040503050406030204" pitchFamily="18" charset="0"/>
                      </a:rPr>
                      <m:t>=</m:t>
                    </m:r>
                    <m:r>
                      <a:rPr lang="en-GB" sz="1400" b="1" i="1">
                        <a:solidFill>
                          <a:schemeClr val="accent1">
                            <a:lumMod val="10000"/>
                          </a:schemeClr>
                        </a:solidFill>
                        <a:latin typeface="Cambria Math" panose="02040503050406030204" pitchFamily="18" charset="0"/>
                      </a:rPr>
                      <m:t>𝟎</m:t>
                    </m:r>
                    <m:r>
                      <a:rPr lang="en-GB" sz="1400" b="1" i="1">
                        <a:solidFill>
                          <a:schemeClr val="accent1">
                            <a:lumMod val="10000"/>
                          </a:schemeClr>
                        </a:solidFill>
                        <a:latin typeface="Cambria Math" panose="02040503050406030204" pitchFamily="18" charset="0"/>
                      </a:rPr>
                      <m:t>.</m:t>
                    </m:r>
                    <m:r>
                      <a:rPr lang="en-GB" sz="1400" b="1" i="1" smtClean="0">
                        <a:solidFill>
                          <a:schemeClr val="accent1">
                            <a:lumMod val="10000"/>
                          </a:schemeClr>
                        </a:solidFill>
                        <a:latin typeface="Cambria Math" panose="02040503050406030204" pitchFamily="18" charset="0"/>
                      </a:rPr>
                      <m:t>𝟑𝟖𝟎</m:t>
                    </m:r>
                  </m:oMath>
                </a14:m>
                <a:r>
                  <a:rPr lang="en-GB" sz="1200" dirty="0">
                    <a:solidFill>
                      <a:schemeClr val="accent1">
                        <a:lumMod val="10000"/>
                      </a:schemeClr>
                    </a:solidFill>
                  </a:rPr>
                  <a:t> </a:t>
                </a:r>
              </a:p>
              <a:p>
                <a:pPr marL="285750" indent="-285750">
                  <a:lnSpc>
                    <a:spcPct val="150000"/>
                  </a:lnSpc>
                  <a:buFont typeface="Arial" panose="020B0604020202020204" pitchFamily="34" charset="0"/>
                  <a:buChar char="•"/>
                </a:pPr>
                <a:r>
                  <a:rPr lang="en-GB" sz="1400" dirty="0">
                    <a:solidFill>
                      <a:schemeClr val="tx2">
                        <a:lumMod val="50000"/>
                      </a:schemeClr>
                    </a:solidFill>
                  </a:rPr>
                  <a:t>The </a:t>
                </a:r>
                <a14:m>
                  <m:oMath xmlns:m="http://schemas.openxmlformats.org/officeDocument/2006/math">
                    <m:r>
                      <a:rPr lang="en-GB" sz="1400" b="1" i="1">
                        <a:solidFill>
                          <a:schemeClr val="bg2">
                            <a:lumMod val="10000"/>
                          </a:schemeClr>
                        </a:solidFill>
                        <a:latin typeface="Cambria Math" panose="02040503050406030204" pitchFamily="18" charset="0"/>
                      </a:rPr>
                      <m:t>𝒓</m:t>
                    </m:r>
                    <m:r>
                      <a:rPr lang="en-GB" sz="1400" b="1" i="1">
                        <a:solidFill>
                          <a:schemeClr val="bg2">
                            <a:lumMod val="10000"/>
                          </a:schemeClr>
                        </a:solidFill>
                        <a:latin typeface="Cambria Math" panose="02040503050406030204" pitchFamily="18" charset="0"/>
                      </a:rPr>
                      <m:t>(</m:t>
                    </m:r>
                    <m:sSub>
                      <m:sSubPr>
                        <m:ctrlPr>
                          <a:rPr lang="en-GB" sz="1400" b="1" i="1">
                            <a:solidFill>
                              <a:schemeClr val="bg2">
                                <a:lumMod val="10000"/>
                              </a:schemeClr>
                            </a:solidFill>
                            <a:latin typeface="Cambria Math" panose="02040503050406030204" pitchFamily="18" charset="0"/>
                          </a:rPr>
                        </m:ctrlPr>
                      </m:sSubPr>
                      <m:e>
                        <m:r>
                          <a:rPr lang="en-GB" sz="1400" b="1" i="1">
                            <a:solidFill>
                              <a:schemeClr val="bg2">
                                <a:lumMod val="10000"/>
                              </a:schemeClr>
                            </a:solidFill>
                            <a:latin typeface="Cambria Math" panose="02040503050406030204" pitchFamily="18" charset="0"/>
                          </a:rPr>
                          <m:t>𝜽</m:t>
                        </m:r>
                      </m:e>
                      <m:sub>
                        <m:r>
                          <a:rPr lang="en-GB" sz="1400" b="1" i="1">
                            <a:solidFill>
                              <a:schemeClr val="bg2">
                                <a:lumMod val="10000"/>
                              </a:schemeClr>
                            </a:solidFill>
                            <a:latin typeface="Cambria Math" panose="02040503050406030204" pitchFamily="18" charset="0"/>
                          </a:rPr>
                          <m:t>𝒏𝒆𝒘</m:t>
                        </m:r>
                      </m:sub>
                    </m:sSub>
                    <m:r>
                      <a:rPr lang="en-GB" sz="1400" b="1" i="1">
                        <a:solidFill>
                          <a:schemeClr val="bg2">
                            <a:lumMod val="10000"/>
                          </a:schemeClr>
                        </a:solidFill>
                        <a:latin typeface="Cambria Math" panose="02040503050406030204" pitchFamily="18" charset="0"/>
                      </a:rPr>
                      <m:t>, </m:t>
                    </m:r>
                    <m:sSub>
                      <m:sSubPr>
                        <m:ctrlPr>
                          <a:rPr lang="en-GB" sz="1400" b="1" i="1">
                            <a:solidFill>
                              <a:schemeClr val="bg2">
                                <a:lumMod val="10000"/>
                              </a:schemeClr>
                            </a:solidFill>
                            <a:latin typeface="Cambria Math" panose="02040503050406030204" pitchFamily="18" charset="0"/>
                          </a:rPr>
                        </m:ctrlPr>
                      </m:sSubPr>
                      <m:e>
                        <m:r>
                          <a:rPr lang="en-GB" sz="1400" b="1" i="1">
                            <a:solidFill>
                              <a:schemeClr val="bg2">
                                <a:lumMod val="10000"/>
                              </a:schemeClr>
                            </a:solidFill>
                            <a:latin typeface="Cambria Math" panose="02040503050406030204" pitchFamily="18" charset="0"/>
                          </a:rPr>
                          <m:t>𝜽</m:t>
                        </m:r>
                      </m:e>
                      <m:sub>
                        <m:r>
                          <a:rPr lang="en-GB" sz="1400" b="1" i="1">
                            <a:solidFill>
                              <a:schemeClr val="bg2">
                                <a:lumMod val="10000"/>
                              </a:schemeClr>
                            </a:solidFill>
                            <a:latin typeface="Cambria Math" panose="02040503050406030204" pitchFamily="18" charset="0"/>
                          </a:rPr>
                          <m:t>𝒊</m:t>
                        </m:r>
                        <m:r>
                          <a:rPr lang="en-GB" sz="1400" b="1" i="1">
                            <a:solidFill>
                              <a:schemeClr val="bg2">
                                <a:lumMod val="10000"/>
                              </a:schemeClr>
                            </a:solidFill>
                            <a:latin typeface="Cambria Math" panose="02040503050406030204" pitchFamily="18" charset="0"/>
                          </a:rPr>
                          <m:t>−</m:t>
                        </m:r>
                        <m:r>
                          <a:rPr lang="en-GB" sz="1400" b="1" i="1">
                            <a:solidFill>
                              <a:schemeClr val="bg2">
                                <a:lumMod val="10000"/>
                              </a:schemeClr>
                            </a:solidFill>
                            <a:latin typeface="Cambria Math" panose="02040503050406030204" pitchFamily="18" charset="0"/>
                          </a:rPr>
                          <m:t>𝟏</m:t>
                        </m:r>
                      </m:sub>
                    </m:sSub>
                    <m:r>
                      <a:rPr lang="en-GB" sz="1400" b="1" i="1">
                        <a:solidFill>
                          <a:schemeClr val="bg2">
                            <a:lumMod val="10000"/>
                          </a:schemeClr>
                        </a:solidFill>
                        <a:latin typeface="Cambria Math" panose="02040503050406030204" pitchFamily="18" charset="0"/>
                      </a:rPr>
                      <m:t>) </m:t>
                    </m:r>
                  </m:oMath>
                </a14:m>
                <a:r>
                  <a:rPr lang="en-GB" sz="1400" dirty="0">
                    <a:solidFill>
                      <a:schemeClr val="tx2">
                        <a:lumMod val="50000"/>
                      </a:schemeClr>
                    </a:solidFill>
                  </a:rPr>
                  <a:t> is now </a:t>
                </a:r>
                <a:r>
                  <a:rPr lang="en-GB" sz="1400" b="1" dirty="0">
                    <a:solidFill>
                      <a:schemeClr val="accent1">
                        <a:lumMod val="10000"/>
                      </a:schemeClr>
                    </a:solidFill>
                  </a:rPr>
                  <a:t>0.747.</a:t>
                </a:r>
              </a:p>
              <a:p>
                <a:pPr marL="285750" indent="-285750">
                  <a:lnSpc>
                    <a:spcPct val="150000"/>
                  </a:lnSpc>
                  <a:buFont typeface="Arial" panose="020B0604020202020204" pitchFamily="34" charset="0"/>
                  <a:buChar char="•"/>
                </a:pPr>
                <a:r>
                  <a:rPr lang="en-GB" sz="1400" b="1" dirty="0">
                    <a:solidFill>
                      <a:schemeClr val="accent1">
                        <a:lumMod val="10000"/>
                      </a:schemeClr>
                    </a:solidFill>
                  </a:rPr>
                  <a:t>The acceptance ratio </a:t>
                </a:r>
                <a14:m>
                  <m:oMath xmlns:m="http://schemas.openxmlformats.org/officeDocument/2006/math">
                    <m:r>
                      <a:rPr lang="en-GB" sz="1400" b="1" i="1">
                        <a:solidFill>
                          <a:schemeClr val="bg2">
                            <a:lumMod val="10000"/>
                          </a:schemeClr>
                        </a:solidFill>
                        <a:latin typeface="Cambria Math" panose="02040503050406030204" pitchFamily="18" charset="0"/>
                      </a:rPr>
                      <m:t>𝜶</m:t>
                    </m:r>
                    <m:r>
                      <a:rPr lang="en-GB" sz="1400" b="1" i="1">
                        <a:solidFill>
                          <a:schemeClr val="bg2">
                            <a:lumMod val="10000"/>
                          </a:schemeClr>
                        </a:solidFill>
                        <a:latin typeface="Cambria Math" panose="02040503050406030204" pitchFamily="18" charset="0"/>
                      </a:rPr>
                      <m:t>(</m:t>
                    </m:r>
                    <m:sSub>
                      <m:sSubPr>
                        <m:ctrlPr>
                          <a:rPr lang="en-GB" sz="1400" b="1" i="1">
                            <a:solidFill>
                              <a:schemeClr val="bg2">
                                <a:lumMod val="10000"/>
                              </a:schemeClr>
                            </a:solidFill>
                            <a:latin typeface="Cambria Math" panose="02040503050406030204" pitchFamily="18" charset="0"/>
                          </a:rPr>
                        </m:ctrlPr>
                      </m:sSubPr>
                      <m:e>
                        <m:r>
                          <a:rPr lang="en-GB" sz="1400" b="1" i="1">
                            <a:solidFill>
                              <a:schemeClr val="bg2">
                                <a:lumMod val="10000"/>
                              </a:schemeClr>
                            </a:solidFill>
                            <a:latin typeface="Cambria Math" panose="02040503050406030204" pitchFamily="18" charset="0"/>
                          </a:rPr>
                          <m:t>𝜽</m:t>
                        </m:r>
                      </m:e>
                      <m:sub>
                        <m:r>
                          <a:rPr lang="en-GB" sz="1400" b="1" i="1">
                            <a:solidFill>
                              <a:schemeClr val="bg2">
                                <a:lumMod val="10000"/>
                              </a:schemeClr>
                            </a:solidFill>
                            <a:latin typeface="Cambria Math" panose="02040503050406030204" pitchFamily="18" charset="0"/>
                          </a:rPr>
                          <m:t>𝒏𝒆𝒘</m:t>
                        </m:r>
                      </m:sub>
                    </m:sSub>
                    <m:r>
                      <a:rPr lang="en-GB" sz="1400" b="1" i="1">
                        <a:solidFill>
                          <a:schemeClr val="bg2">
                            <a:lumMod val="10000"/>
                          </a:schemeClr>
                        </a:solidFill>
                        <a:latin typeface="Cambria Math" panose="02040503050406030204" pitchFamily="18" charset="0"/>
                      </a:rPr>
                      <m:t>, </m:t>
                    </m:r>
                    <m:sSub>
                      <m:sSubPr>
                        <m:ctrlPr>
                          <a:rPr lang="en-GB" sz="1400" b="1" i="1">
                            <a:solidFill>
                              <a:schemeClr val="bg2">
                                <a:lumMod val="10000"/>
                              </a:schemeClr>
                            </a:solidFill>
                            <a:latin typeface="Cambria Math" panose="02040503050406030204" pitchFamily="18" charset="0"/>
                          </a:rPr>
                        </m:ctrlPr>
                      </m:sSubPr>
                      <m:e>
                        <m:r>
                          <a:rPr lang="en-GB" sz="1400" b="1" i="1">
                            <a:solidFill>
                              <a:schemeClr val="bg2">
                                <a:lumMod val="10000"/>
                              </a:schemeClr>
                            </a:solidFill>
                            <a:latin typeface="Cambria Math" panose="02040503050406030204" pitchFamily="18" charset="0"/>
                          </a:rPr>
                          <m:t>𝜽</m:t>
                        </m:r>
                      </m:e>
                      <m:sub>
                        <m:r>
                          <a:rPr lang="en-GB" sz="1400" b="1" i="1">
                            <a:solidFill>
                              <a:schemeClr val="bg2">
                                <a:lumMod val="10000"/>
                              </a:schemeClr>
                            </a:solidFill>
                            <a:latin typeface="Cambria Math" panose="02040503050406030204" pitchFamily="18" charset="0"/>
                          </a:rPr>
                          <m:t>𝒊</m:t>
                        </m:r>
                        <m:r>
                          <a:rPr lang="en-GB" sz="1400" b="1" i="1">
                            <a:solidFill>
                              <a:schemeClr val="bg2">
                                <a:lumMod val="10000"/>
                              </a:schemeClr>
                            </a:solidFill>
                            <a:latin typeface="Cambria Math" panose="02040503050406030204" pitchFamily="18" charset="0"/>
                          </a:rPr>
                          <m:t>−</m:t>
                        </m:r>
                        <m:r>
                          <a:rPr lang="en-GB" sz="1400" b="1" i="1">
                            <a:solidFill>
                              <a:schemeClr val="bg2">
                                <a:lumMod val="10000"/>
                              </a:schemeClr>
                            </a:solidFill>
                            <a:latin typeface="Cambria Math" panose="02040503050406030204" pitchFamily="18" charset="0"/>
                          </a:rPr>
                          <m:t>𝟏</m:t>
                        </m:r>
                      </m:sub>
                    </m:sSub>
                    <m:r>
                      <a:rPr lang="en-GB" sz="1400" b="1" i="1">
                        <a:solidFill>
                          <a:schemeClr val="bg2">
                            <a:lumMod val="10000"/>
                          </a:schemeClr>
                        </a:solidFill>
                        <a:latin typeface="Cambria Math" panose="02040503050406030204" pitchFamily="18" charset="0"/>
                      </a:rPr>
                      <m:t>)</m:t>
                    </m:r>
                  </m:oMath>
                </a14:m>
                <a:r>
                  <a:rPr lang="en-GB" sz="1400" b="1" dirty="0">
                    <a:solidFill>
                      <a:schemeClr val="accent1">
                        <a:lumMod val="10000"/>
                      </a:schemeClr>
                    </a:solidFill>
                  </a:rPr>
                  <a:t> = 0.747 </a:t>
                </a:r>
                <a:r>
                  <a:rPr lang="en-GB" sz="1400" b="1" dirty="0">
                    <a:solidFill>
                      <a:schemeClr val="tx2">
                        <a:lumMod val="50000"/>
                      </a:schemeClr>
                    </a:solidFill>
                  </a:rPr>
                  <a:t>(&lt; 1).</a:t>
                </a:r>
              </a:p>
              <a:p>
                <a:pPr>
                  <a:lnSpc>
                    <a:spcPct val="150000"/>
                  </a:lnSpc>
                </a:pPr>
                <a:endParaRPr lang="en-GB" sz="1400" dirty="0">
                  <a:solidFill>
                    <a:schemeClr val="accent2">
                      <a:lumMod val="50000"/>
                    </a:schemeClr>
                  </a:solidFill>
                </a:endParaRPr>
              </a:p>
              <a:p>
                <a:pPr>
                  <a:lnSpc>
                    <a:spcPct val="150000"/>
                  </a:lnSpc>
                </a:pPr>
                <a:r>
                  <a:rPr lang="en-GB" sz="1400" dirty="0">
                    <a:solidFill>
                      <a:schemeClr val="accent2">
                        <a:lumMod val="50000"/>
                      </a:schemeClr>
                    </a:solidFill>
                  </a:rPr>
                  <a:t>We don’t automatically reject </a:t>
                </a:r>
                <a14:m>
                  <m:oMath xmlns:m="http://schemas.openxmlformats.org/officeDocument/2006/math">
                    <m:sSub>
                      <m:sSubPr>
                        <m:ctrlPr>
                          <a:rPr lang="en-GB" sz="1400" b="1" i="1">
                            <a:solidFill>
                              <a:schemeClr val="bg2">
                                <a:lumMod val="10000"/>
                              </a:schemeClr>
                            </a:solidFill>
                            <a:latin typeface="Cambria Math" panose="02040503050406030204" pitchFamily="18" charset="0"/>
                          </a:rPr>
                        </m:ctrlPr>
                      </m:sSubPr>
                      <m:e>
                        <m:r>
                          <a:rPr lang="en-GB" sz="1400" b="1" i="1">
                            <a:solidFill>
                              <a:schemeClr val="bg2">
                                <a:lumMod val="10000"/>
                              </a:schemeClr>
                            </a:solidFill>
                            <a:latin typeface="Cambria Math" panose="02040503050406030204" pitchFamily="18" charset="0"/>
                          </a:rPr>
                          <m:t>𝜽</m:t>
                        </m:r>
                      </m:e>
                      <m:sub>
                        <m:r>
                          <a:rPr lang="en-GB" sz="1400" b="1" i="1">
                            <a:solidFill>
                              <a:schemeClr val="bg2">
                                <a:lumMod val="10000"/>
                              </a:schemeClr>
                            </a:solidFill>
                            <a:latin typeface="Cambria Math" panose="02040503050406030204" pitchFamily="18" charset="0"/>
                          </a:rPr>
                          <m:t>𝒏𝒆𝒘</m:t>
                        </m:r>
                      </m:sub>
                    </m:sSub>
                    <m:r>
                      <a:rPr lang="en-GB" sz="1400" b="0" i="0" smtClean="0">
                        <a:solidFill>
                          <a:schemeClr val="bg2">
                            <a:lumMod val="10000"/>
                          </a:schemeClr>
                        </a:solidFill>
                        <a:latin typeface="Cambria Math" panose="02040503050406030204" pitchFamily="18" charset="0"/>
                      </a:rPr>
                      <m:t>.</m:t>
                    </m:r>
                  </m:oMath>
                </a14:m>
                <a:endParaRPr lang="en-GB" sz="1400" b="0" dirty="0">
                  <a:solidFill>
                    <a:schemeClr val="bg2">
                      <a:lumMod val="10000"/>
                    </a:schemeClr>
                  </a:solidFill>
                </a:endParaRPr>
              </a:p>
              <a:p>
                <a:pPr>
                  <a:lnSpc>
                    <a:spcPct val="150000"/>
                  </a:lnSpc>
                </a:pPr>
                <a:r>
                  <a:rPr lang="en-GB" sz="1400" dirty="0">
                    <a:solidFill>
                      <a:schemeClr val="accent2">
                        <a:lumMod val="50000"/>
                      </a:schemeClr>
                    </a:solidFill>
                  </a:rPr>
                  <a:t>Instead we draw another random number </a:t>
                </a:r>
                <a14:m>
                  <m:oMath xmlns:m="http://schemas.openxmlformats.org/officeDocument/2006/math">
                    <m:r>
                      <a:rPr lang="en-GB" sz="1400" b="1" i="1" smtClean="0">
                        <a:solidFill>
                          <a:schemeClr val="bg2">
                            <a:lumMod val="10000"/>
                          </a:schemeClr>
                        </a:solidFill>
                        <a:latin typeface="Cambria Math" panose="02040503050406030204" pitchFamily="18" charset="0"/>
                      </a:rPr>
                      <m:t>𝒖</m:t>
                    </m:r>
                    <m:r>
                      <a:rPr lang="en-GB" sz="1400" b="1" i="1" smtClean="0">
                        <a:solidFill>
                          <a:schemeClr val="bg2">
                            <a:lumMod val="10000"/>
                          </a:schemeClr>
                        </a:solidFill>
                        <a:latin typeface="Cambria Math" panose="02040503050406030204" pitchFamily="18" charset="0"/>
                      </a:rPr>
                      <m:t> ~ </m:t>
                    </m:r>
                    <m:r>
                      <a:rPr lang="en-GB" sz="1400" b="1" i="1" smtClean="0">
                        <a:solidFill>
                          <a:schemeClr val="bg2">
                            <a:lumMod val="10000"/>
                          </a:schemeClr>
                        </a:solidFill>
                        <a:latin typeface="Cambria Math" panose="02040503050406030204" pitchFamily="18" charset="0"/>
                      </a:rPr>
                      <m:t>𝑼𝒏𝒊𝒇𝒐𝒓𝒎</m:t>
                    </m:r>
                    <m:r>
                      <a:rPr lang="en-GB" sz="1400" b="1" i="1" smtClean="0">
                        <a:solidFill>
                          <a:schemeClr val="bg2">
                            <a:lumMod val="10000"/>
                          </a:schemeClr>
                        </a:solidFill>
                        <a:latin typeface="Cambria Math" panose="02040503050406030204" pitchFamily="18" charset="0"/>
                      </a:rPr>
                      <m:t>(</m:t>
                    </m:r>
                    <m:r>
                      <a:rPr lang="en-GB" sz="1400" b="1" i="1" smtClean="0">
                        <a:solidFill>
                          <a:schemeClr val="bg2">
                            <a:lumMod val="10000"/>
                          </a:schemeClr>
                        </a:solidFill>
                        <a:latin typeface="Cambria Math" panose="02040503050406030204" pitchFamily="18" charset="0"/>
                      </a:rPr>
                      <m:t>𝟎</m:t>
                    </m:r>
                    <m:r>
                      <a:rPr lang="en-GB" sz="1400" b="1" i="1" smtClean="0">
                        <a:solidFill>
                          <a:schemeClr val="bg2">
                            <a:lumMod val="10000"/>
                          </a:schemeClr>
                        </a:solidFill>
                        <a:latin typeface="Cambria Math" panose="02040503050406030204" pitchFamily="18" charset="0"/>
                      </a:rPr>
                      <m:t>,</m:t>
                    </m:r>
                    <m:r>
                      <a:rPr lang="en-GB" sz="1400" b="1" i="1" smtClean="0">
                        <a:solidFill>
                          <a:schemeClr val="bg2">
                            <a:lumMod val="10000"/>
                          </a:schemeClr>
                        </a:solidFill>
                        <a:latin typeface="Cambria Math" panose="02040503050406030204" pitchFamily="18" charset="0"/>
                      </a:rPr>
                      <m:t>𝟏</m:t>
                    </m:r>
                    <m:r>
                      <a:rPr lang="en-GB" sz="1400" b="1" i="1" smtClean="0">
                        <a:solidFill>
                          <a:schemeClr val="bg2">
                            <a:lumMod val="10000"/>
                          </a:schemeClr>
                        </a:solidFill>
                        <a:latin typeface="Cambria Math" panose="02040503050406030204" pitchFamily="18" charset="0"/>
                      </a:rPr>
                      <m:t>)</m:t>
                    </m:r>
                  </m:oMath>
                </a14:m>
                <a:r>
                  <a:rPr lang="en-GB" sz="1400" dirty="0">
                    <a:solidFill>
                      <a:schemeClr val="accent2">
                        <a:lumMod val="50000"/>
                      </a:schemeClr>
                    </a:solidFill>
                  </a:rPr>
                  <a:t>.</a:t>
                </a:r>
              </a:p>
              <a:p>
                <a:pPr marL="285750" indent="-285750">
                  <a:lnSpc>
                    <a:spcPct val="150000"/>
                  </a:lnSpc>
                  <a:buFont typeface="Arial" panose="020B0604020202020204" pitchFamily="34" charset="0"/>
                  <a:buChar char="•"/>
                </a:pPr>
                <a:r>
                  <a:rPr lang="en-GB" sz="1400" dirty="0">
                    <a:solidFill>
                      <a:schemeClr val="accent2">
                        <a:lumMod val="50000"/>
                      </a:schemeClr>
                    </a:solidFill>
                  </a:rPr>
                  <a:t>If </a:t>
                </a:r>
                <a14:m>
                  <m:oMath xmlns:m="http://schemas.openxmlformats.org/officeDocument/2006/math">
                    <m:r>
                      <a:rPr lang="en-GB" sz="1400" b="1" i="1">
                        <a:solidFill>
                          <a:schemeClr val="bg2">
                            <a:lumMod val="10000"/>
                          </a:schemeClr>
                        </a:solidFill>
                        <a:latin typeface="Cambria Math" panose="02040503050406030204" pitchFamily="18" charset="0"/>
                      </a:rPr>
                      <m:t>𝒖</m:t>
                    </m:r>
                    <m:r>
                      <a:rPr lang="en-GB" sz="1400" b="1" i="1" smtClean="0">
                        <a:solidFill>
                          <a:schemeClr val="bg2">
                            <a:lumMod val="10000"/>
                          </a:schemeClr>
                        </a:solidFill>
                        <a:latin typeface="Cambria Math" panose="02040503050406030204" pitchFamily="18" charset="0"/>
                      </a:rPr>
                      <m:t>&lt;</m:t>
                    </m:r>
                    <m:r>
                      <a:rPr lang="en-GB" sz="1400" b="1" i="1" smtClean="0">
                        <a:solidFill>
                          <a:schemeClr val="bg2">
                            <a:lumMod val="10000"/>
                          </a:schemeClr>
                        </a:solidFill>
                        <a:latin typeface="Cambria Math" panose="02040503050406030204" pitchFamily="18" charset="0"/>
                      </a:rPr>
                      <m:t>𝒓</m:t>
                    </m:r>
                  </m:oMath>
                </a14:m>
                <a:r>
                  <a:rPr lang="en-GB" sz="1400" dirty="0">
                    <a:solidFill>
                      <a:schemeClr val="accent2">
                        <a:lumMod val="50000"/>
                      </a:schemeClr>
                    </a:solidFill>
                  </a:rPr>
                  <a:t> : accept the proposed value of </a:t>
                </a:r>
                <a14:m>
                  <m:oMath xmlns:m="http://schemas.openxmlformats.org/officeDocument/2006/math">
                    <m:sSub>
                      <m:sSubPr>
                        <m:ctrlPr>
                          <a:rPr lang="en-GB" sz="1400" b="1" i="1">
                            <a:solidFill>
                              <a:schemeClr val="bg2">
                                <a:lumMod val="10000"/>
                              </a:schemeClr>
                            </a:solidFill>
                            <a:latin typeface="Cambria Math" panose="02040503050406030204" pitchFamily="18" charset="0"/>
                          </a:rPr>
                        </m:ctrlPr>
                      </m:sSubPr>
                      <m:e>
                        <m:r>
                          <a:rPr lang="en-GB" sz="1400" b="1" i="1">
                            <a:solidFill>
                              <a:schemeClr val="bg2">
                                <a:lumMod val="10000"/>
                              </a:schemeClr>
                            </a:solidFill>
                            <a:latin typeface="Cambria Math" panose="02040503050406030204" pitchFamily="18" charset="0"/>
                          </a:rPr>
                          <m:t>𝜽</m:t>
                        </m:r>
                      </m:e>
                      <m:sub>
                        <m:r>
                          <a:rPr lang="en-GB" sz="1400" b="1" i="1">
                            <a:solidFill>
                              <a:schemeClr val="bg2">
                                <a:lumMod val="10000"/>
                              </a:schemeClr>
                            </a:solidFill>
                            <a:latin typeface="Cambria Math" panose="02040503050406030204" pitchFamily="18" charset="0"/>
                          </a:rPr>
                          <m:t>𝒏𝒆𝒘</m:t>
                        </m:r>
                      </m:sub>
                    </m:sSub>
                  </m:oMath>
                </a14:m>
                <a:endParaRPr lang="en-GB" sz="1400" dirty="0">
                  <a:solidFill>
                    <a:schemeClr val="accent2">
                      <a:lumMod val="50000"/>
                    </a:schemeClr>
                  </a:solidFill>
                </a:endParaRPr>
              </a:p>
              <a:p>
                <a:pPr marL="285750" indent="-285750">
                  <a:lnSpc>
                    <a:spcPct val="150000"/>
                  </a:lnSpc>
                  <a:buFont typeface="Arial" panose="020B0604020202020204" pitchFamily="34" charset="0"/>
                  <a:buChar char="•"/>
                </a:pPr>
                <a:r>
                  <a:rPr lang="en-GB" sz="1400" dirty="0">
                    <a:solidFill>
                      <a:schemeClr val="accent2">
                        <a:lumMod val="50000"/>
                      </a:schemeClr>
                    </a:solidFill>
                  </a:rPr>
                  <a:t>If </a:t>
                </a:r>
                <a14:m>
                  <m:oMath xmlns:m="http://schemas.openxmlformats.org/officeDocument/2006/math">
                    <m:r>
                      <a:rPr lang="en-GB" sz="1400" b="1" i="1">
                        <a:solidFill>
                          <a:schemeClr val="bg2">
                            <a:lumMod val="10000"/>
                          </a:schemeClr>
                        </a:solidFill>
                        <a:latin typeface="Cambria Math" panose="02040503050406030204" pitchFamily="18" charset="0"/>
                      </a:rPr>
                      <m:t>𝒖</m:t>
                    </m:r>
                    <m:r>
                      <a:rPr lang="en-GB" sz="1400" b="1" i="1" smtClean="0">
                        <a:solidFill>
                          <a:schemeClr val="bg2">
                            <a:lumMod val="10000"/>
                          </a:schemeClr>
                        </a:solidFill>
                        <a:latin typeface="Cambria Math" panose="02040503050406030204" pitchFamily="18" charset="0"/>
                      </a:rPr>
                      <m:t>&gt;</m:t>
                    </m:r>
                    <m:r>
                      <a:rPr lang="en-GB" sz="1400" b="1" i="1" smtClean="0">
                        <a:solidFill>
                          <a:schemeClr val="bg2">
                            <a:lumMod val="10000"/>
                          </a:schemeClr>
                        </a:solidFill>
                        <a:latin typeface="Cambria Math" panose="02040503050406030204" pitchFamily="18" charset="0"/>
                      </a:rPr>
                      <m:t>𝒓</m:t>
                    </m:r>
                  </m:oMath>
                </a14:m>
                <a:r>
                  <a:rPr lang="en-GB" sz="1400" dirty="0">
                    <a:solidFill>
                      <a:schemeClr val="accent2">
                        <a:lumMod val="50000"/>
                      </a:schemeClr>
                    </a:solidFill>
                  </a:rPr>
                  <a:t>: reject </a:t>
                </a:r>
                <a14:m>
                  <m:oMath xmlns:m="http://schemas.openxmlformats.org/officeDocument/2006/math">
                    <m:sSub>
                      <m:sSubPr>
                        <m:ctrlPr>
                          <a:rPr lang="en-GB" sz="1400" b="1" i="1">
                            <a:solidFill>
                              <a:schemeClr val="bg2">
                                <a:lumMod val="10000"/>
                              </a:schemeClr>
                            </a:solidFill>
                            <a:latin typeface="Cambria Math" panose="02040503050406030204" pitchFamily="18" charset="0"/>
                          </a:rPr>
                        </m:ctrlPr>
                      </m:sSubPr>
                      <m:e>
                        <m:r>
                          <a:rPr lang="en-GB" sz="1400" b="1" i="1">
                            <a:solidFill>
                              <a:schemeClr val="bg2">
                                <a:lumMod val="10000"/>
                              </a:schemeClr>
                            </a:solidFill>
                            <a:latin typeface="Cambria Math" panose="02040503050406030204" pitchFamily="18" charset="0"/>
                          </a:rPr>
                          <m:t>𝜽</m:t>
                        </m:r>
                      </m:e>
                      <m:sub>
                        <m:r>
                          <a:rPr lang="en-GB" sz="1400" b="1" i="1">
                            <a:solidFill>
                              <a:schemeClr val="bg2">
                                <a:lumMod val="10000"/>
                              </a:schemeClr>
                            </a:solidFill>
                            <a:latin typeface="Cambria Math" panose="02040503050406030204" pitchFamily="18" charset="0"/>
                          </a:rPr>
                          <m:t>𝒏𝒆𝒘</m:t>
                        </m:r>
                      </m:sub>
                    </m:sSub>
                  </m:oMath>
                </a14:m>
                <a:r>
                  <a:rPr lang="en-GB" sz="1400" dirty="0">
                    <a:solidFill>
                      <a:schemeClr val="accent2">
                        <a:lumMod val="50000"/>
                      </a:schemeClr>
                    </a:solidFill>
                  </a:rPr>
                  <a:t>.</a:t>
                </a:r>
              </a:p>
            </p:txBody>
          </p:sp>
        </mc:Choice>
        <mc:Fallback>
          <p:sp>
            <p:nvSpPr>
              <p:cNvPr id="2" name="Rectangle 1">
                <a:extLst>
                  <a:ext uri="{FF2B5EF4-FFF2-40B4-BE49-F238E27FC236}">
                    <a16:creationId xmlns:a16="http://schemas.microsoft.com/office/drawing/2014/main" id="{7235C6AB-042E-4C74-82D8-9F968BD89493}"/>
                  </a:ext>
                </a:extLst>
              </p:cNvPr>
              <p:cNvSpPr>
                <a:spLocks noRot="1" noChangeAspect="1" noMove="1" noResize="1" noEditPoints="1" noAdjustHandles="1" noChangeArrowheads="1" noChangeShapeType="1" noTextEdit="1"/>
              </p:cNvSpPr>
              <p:nvPr/>
            </p:nvSpPr>
            <p:spPr>
              <a:xfrm>
                <a:off x="370139" y="1749097"/>
                <a:ext cx="3623970" cy="4582216"/>
              </a:xfrm>
              <a:prstGeom prst="rect">
                <a:avLst/>
              </a:prstGeom>
              <a:blipFill>
                <a:blip r:embed="rId3"/>
                <a:stretch>
                  <a:fillRect l="-505" b="-399"/>
                </a:stretch>
              </a:blipFill>
            </p:spPr>
            <p:txBody>
              <a:bodyPr/>
              <a:lstStyle/>
              <a:p>
                <a:r>
                  <a:rPr lang="en-GB">
                    <a:noFill/>
                  </a:rPr>
                  <a:t> </a:t>
                </a:r>
              </a:p>
            </p:txBody>
          </p:sp>
        </mc:Fallback>
      </mc:AlternateContent>
      <p:pic>
        <p:nvPicPr>
          <p:cNvPr id="15362" name="Picture 2" descr="graph5">
            <a:extLst>
              <a:ext uri="{FF2B5EF4-FFF2-40B4-BE49-F238E27FC236}">
                <a16:creationId xmlns:a16="http://schemas.microsoft.com/office/drawing/2014/main" id="{B9C15FBB-49C1-4D9F-987A-8003D3AE505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27500" y="1845439"/>
            <a:ext cx="7680000" cy="432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905193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5" name="Text Placeholder 24">
            <a:extLst>
              <a:ext uri="{FF2B5EF4-FFF2-40B4-BE49-F238E27FC236}">
                <a16:creationId xmlns:a16="http://schemas.microsoft.com/office/drawing/2014/main" id="{BE394849-EE6D-4358-A824-BBF6E518EAEA}"/>
              </a:ext>
            </a:extLst>
          </p:cNvPr>
          <p:cNvSpPr>
            <a:spLocks noGrp="1"/>
          </p:cNvSpPr>
          <p:nvPr>
            <p:ph type="body" sz="quarter" idx="15"/>
          </p:nvPr>
        </p:nvSpPr>
        <p:spPr/>
        <p:txBody>
          <a:bodyPr/>
          <a:lstStyle/>
          <a:p>
            <a:r>
              <a:rPr lang="en-US" dirty="0"/>
              <a:t>05</a:t>
            </a:r>
          </a:p>
        </p:txBody>
      </p:sp>
      <p:sp>
        <p:nvSpPr>
          <p:cNvPr id="18" name="Title 17">
            <a:extLst>
              <a:ext uri="{FF2B5EF4-FFF2-40B4-BE49-F238E27FC236}">
                <a16:creationId xmlns:a16="http://schemas.microsoft.com/office/drawing/2014/main" id="{EA6B7DE5-BFCC-4EEF-9609-8AA1C7CAD3B0}"/>
              </a:ext>
            </a:extLst>
          </p:cNvPr>
          <p:cNvSpPr>
            <a:spLocks noGrp="1"/>
          </p:cNvSpPr>
          <p:nvPr>
            <p:ph type="title"/>
          </p:nvPr>
        </p:nvSpPr>
        <p:spPr>
          <a:xfrm>
            <a:off x="1028699" y="627062"/>
            <a:ext cx="10029825" cy="1340615"/>
          </a:xfrm>
        </p:spPr>
        <p:txBody>
          <a:bodyPr/>
          <a:lstStyle/>
          <a:p>
            <a:r>
              <a:rPr lang="en-US" dirty="0"/>
              <a:t>MH algorithm</a:t>
            </a:r>
          </a:p>
        </p:txBody>
      </p:sp>
      <p:sp>
        <p:nvSpPr>
          <p:cNvPr id="34" name="Date Placeholder 33">
            <a:extLst>
              <a:ext uri="{FF2B5EF4-FFF2-40B4-BE49-F238E27FC236}">
                <a16:creationId xmlns:a16="http://schemas.microsoft.com/office/drawing/2014/main" id="{D30A968E-AB03-4BB5-BF8E-EB31DFD33B17}"/>
              </a:ext>
            </a:extLst>
          </p:cNvPr>
          <p:cNvSpPr>
            <a:spLocks noGrp="1"/>
          </p:cNvSpPr>
          <p:nvPr>
            <p:ph type="dt" sz="half" idx="2"/>
          </p:nvPr>
        </p:nvSpPr>
        <p:spPr/>
        <p:txBody>
          <a:bodyPr/>
          <a:lstStyle/>
          <a:p>
            <a:fld id="{9FEF76E7-2EBE-4103-B764-AD23619BE076}" type="datetime1">
              <a:rPr lang="en-US" smtClean="0"/>
              <a:pPr/>
              <a:t>2/23/2021</a:t>
            </a:fld>
            <a:endParaRPr lang="en-US" dirty="0"/>
          </a:p>
        </p:txBody>
      </p:sp>
      <p:sp>
        <p:nvSpPr>
          <p:cNvPr id="35" name="Slide Number Placeholder 34">
            <a:extLst>
              <a:ext uri="{FF2B5EF4-FFF2-40B4-BE49-F238E27FC236}">
                <a16:creationId xmlns:a16="http://schemas.microsoft.com/office/drawing/2014/main" id="{5789CCB9-138D-4D90-8AFB-AC5C73612512}"/>
              </a:ext>
            </a:extLst>
          </p:cNvPr>
          <p:cNvSpPr>
            <a:spLocks noGrp="1"/>
          </p:cNvSpPr>
          <p:nvPr>
            <p:ph type="sldNum" sz="quarter" idx="4"/>
          </p:nvPr>
        </p:nvSpPr>
        <p:spPr/>
        <p:txBody>
          <a:bodyPr/>
          <a:lstStyle/>
          <a:p>
            <a:fld id="{294A09A9-5501-47C1-A89A-A340965A2BE2}" type="slidenum">
              <a:rPr lang="en-US" smtClean="0"/>
              <a:pPr/>
              <a:t>49</a:t>
            </a:fld>
            <a:endParaRPr lang="en-US" dirty="0"/>
          </a:p>
        </p:txBody>
      </p:sp>
      <mc:AlternateContent xmlns:mc="http://schemas.openxmlformats.org/markup-compatibility/2006">
        <mc:Choice xmlns:a14="http://schemas.microsoft.com/office/drawing/2010/main" Requires="a14">
          <p:sp>
            <p:nvSpPr>
              <p:cNvPr id="2" name="Rectangle 1">
                <a:extLst>
                  <a:ext uri="{FF2B5EF4-FFF2-40B4-BE49-F238E27FC236}">
                    <a16:creationId xmlns:a16="http://schemas.microsoft.com/office/drawing/2014/main" id="{7235C6AB-042E-4C74-82D8-9F968BD89493}"/>
                  </a:ext>
                </a:extLst>
              </p:cNvPr>
              <p:cNvSpPr/>
              <p:nvPr/>
            </p:nvSpPr>
            <p:spPr>
              <a:xfrm>
                <a:off x="370139" y="1749097"/>
                <a:ext cx="3623970" cy="3289555"/>
              </a:xfrm>
              <a:prstGeom prst="rect">
                <a:avLst/>
              </a:prstGeom>
            </p:spPr>
            <p:txBody>
              <a:bodyPr wrap="square">
                <a:spAutoFit/>
              </a:bodyPr>
              <a:lstStyle/>
              <a:p>
                <a:pPr>
                  <a:lnSpc>
                    <a:spcPct val="150000"/>
                  </a:lnSpc>
                </a:pPr>
                <a:r>
                  <a:rPr lang="en-GB" sz="1400" dirty="0">
                    <a:solidFill>
                      <a:schemeClr val="accent2">
                        <a:lumMod val="50000"/>
                      </a:schemeClr>
                    </a:solidFill>
                  </a:rPr>
                  <a:t>Next iteration:</a:t>
                </a:r>
              </a:p>
              <a:p>
                <a:pPr marL="285750" indent="-285750">
                  <a:lnSpc>
                    <a:spcPct val="150000"/>
                  </a:lnSpc>
                  <a:buFont typeface="Arial" panose="020B0604020202020204" pitchFamily="34" charset="0"/>
                  <a:buChar char="•"/>
                </a:pPr>
                <a14:m>
                  <m:oMath xmlns:m="http://schemas.openxmlformats.org/officeDocument/2006/math">
                    <m:sSub>
                      <m:sSubPr>
                        <m:ctrlPr>
                          <a:rPr lang="en-GB" sz="1400" b="1" i="1">
                            <a:solidFill>
                              <a:schemeClr val="accent1">
                                <a:lumMod val="10000"/>
                              </a:schemeClr>
                            </a:solidFill>
                            <a:latin typeface="Cambria Math" panose="02040503050406030204" pitchFamily="18" charset="0"/>
                          </a:rPr>
                        </m:ctrlPr>
                      </m:sSubPr>
                      <m:e>
                        <m:r>
                          <a:rPr lang="en-GB" sz="1400" b="1" i="1">
                            <a:solidFill>
                              <a:schemeClr val="accent1">
                                <a:lumMod val="10000"/>
                              </a:schemeClr>
                            </a:solidFill>
                            <a:latin typeface="Cambria Math" panose="02040503050406030204" pitchFamily="18" charset="0"/>
                          </a:rPr>
                          <m:t>𝜽</m:t>
                        </m:r>
                      </m:e>
                      <m:sub>
                        <m:r>
                          <a:rPr lang="en-GB" sz="1400" b="1" i="1">
                            <a:solidFill>
                              <a:schemeClr val="accent1">
                                <a:lumMod val="10000"/>
                              </a:schemeClr>
                            </a:solidFill>
                            <a:latin typeface="Cambria Math" panose="02040503050406030204" pitchFamily="18" charset="0"/>
                          </a:rPr>
                          <m:t>𝒏𝒆𝒘</m:t>
                        </m:r>
                      </m:sub>
                    </m:sSub>
                    <m:r>
                      <a:rPr lang="en-GB" sz="1400" b="1" i="1">
                        <a:solidFill>
                          <a:schemeClr val="accent1">
                            <a:lumMod val="10000"/>
                          </a:schemeClr>
                        </a:solidFill>
                        <a:latin typeface="Cambria Math" panose="02040503050406030204" pitchFamily="18" charset="0"/>
                      </a:rPr>
                      <m:t>=</m:t>
                    </m:r>
                    <m:r>
                      <a:rPr lang="en-GB" sz="1400" b="1" i="1">
                        <a:solidFill>
                          <a:schemeClr val="accent1">
                            <a:lumMod val="10000"/>
                          </a:schemeClr>
                        </a:solidFill>
                        <a:latin typeface="Cambria Math" panose="02040503050406030204" pitchFamily="18" charset="0"/>
                      </a:rPr>
                      <m:t>𝟎</m:t>
                    </m:r>
                    <m:r>
                      <a:rPr lang="en-GB" sz="1400" b="1" i="1">
                        <a:solidFill>
                          <a:schemeClr val="accent1">
                            <a:lumMod val="10000"/>
                          </a:schemeClr>
                        </a:solidFill>
                        <a:latin typeface="Cambria Math" panose="02040503050406030204" pitchFamily="18" charset="0"/>
                      </a:rPr>
                      <m:t>.</m:t>
                    </m:r>
                    <m:r>
                      <a:rPr lang="en-GB" sz="1400" b="1" i="1" smtClean="0">
                        <a:solidFill>
                          <a:schemeClr val="accent1">
                            <a:lumMod val="10000"/>
                          </a:schemeClr>
                        </a:solidFill>
                        <a:latin typeface="Cambria Math" panose="02040503050406030204" pitchFamily="18" charset="0"/>
                      </a:rPr>
                      <m:t>𝟐𝟖𝟔</m:t>
                    </m:r>
                  </m:oMath>
                </a14:m>
                <a:r>
                  <a:rPr lang="en-GB" sz="1400" dirty="0">
                    <a:solidFill>
                      <a:schemeClr val="accent2">
                        <a:lumMod val="50000"/>
                      </a:schemeClr>
                    </a:solidFill>
                  </a:rPr>
                  <a:t> </a:t>
                </a:r>
                <a:r>
                  <a:rPr lang="en-GB" sz="1400" dirty="0">
                    <a:solidFill>
                      <a:schemeClr val="tx2">
                        <a:lumMod val="50000"/>
                      </a:schemeClr>
                    </a:solidFill>
                  </a:rPr>
                  <a:t>is drawn as been drawn from our proposal distribution with mean </a:t>
                </a:r>
                <a14:m>
                  <m:oMath xmlns:m="http://schemas.openxmlformats.org/officeDocument/2006/math">
                    <m:sSub>
                      <m:sSubPr>
                        <m:ctrlPr>
                          <a:rPr lang="en-GB" sz="1400" b="1" i="1">
                            <a:solidFill>
                              <a:schemeClr val="accent1">
                                <a:lumMod val="10000"/>
                              </a:schemeClr>
                            </a:solidFill>
                            <a:latin typeface="Cambria Math" panose="02040503050406030204" pitchFamily="18" charset="0"/>
                          </a:rPr>
                        </m:ctrlPr>
                      </m:sSubPr>
                      <m:e>
                        <m:r>
                          <a:rPr lang="en-GB" sz="1400" b="1" i="1">
                            <a:solidFill>
                              <a:schemeClr val="accent1">
                                <a:lumMod val="10000"/>
                              </a:schemeClr>
                            </a:solidFill>
                            <a:latin typeface="Cambria Math" panose="02040503050406030204" pitchFamily="18" charset="0"/>
                          </a:rPr>
                          <m:t>𝜽</m:t>
                        </m:r>
                      </m:e>
                      <m:sub>
                        <m:r>
                          <a:rPr lang="en-GB" sz="1400" b="1" i="1" smtClean="0">
                            <a:solidFill>
                              <a:schemeClr val="accent1">
                                <a:lumMod val="10000"/>
                              </a:schemeClr>
                            </a:solidFill>
                            <a:latin typeface="Cambria Math" panose="02040503050406030204" pitchFamily="18" charset="0"/>
                          </a:rPr>
                          <m:t>𝒊</m:t>
                        </m:r>
                        <m:r>
                          <a:rPr lang="en-GB" sz="1400" b="1" i="1" smtClean="0">
                            <a:solidFill>
                              <a:schemeClr val="accent1">
                                <a:lumMod val="10000"/>
                              </a:schemeClr>
                            </a:solidFill>
                            <a:latin typeface="Cambria Math" panose="02040503050406030204" pitchFamily="18" charset="0"/>
                          </a:rPr>
                          <m:t>−</m:t>
                        </m:r>
                        <m:r>
                          <a:rPr lang="en-GB" sz="1400" b="1" i="1" smtClean="0">
                            <a:solidFill>
                              <a:schemeClr val="accent1">
                                <a:lumMod val="10000"/>
                              </a:schemeClr>
                            </a:solidFill>
                            <a:latin typeface="Cambria Math" panose="02040503050406030204" pitchFamily="18" charset="0"/>
                          </a:rPr>
                          <m:t>𝟏</m:t>
                        </m:r>
                      </m:sub>
                    </m:sSub>
                    <m:r>
                      <a:rPr lang="en-GB" sz="1400" b="1" i="1">
                        <a:solidFill>
                          <a:schemeClr val="accent1">
                            <a:lumMod val="10000"/>
                          </a:schemeClr>
                        </a:solidFill>
                        <a:latin typeface="Cambria Math" panose="02040503050406030204" pitchFamily="18" charset="0"/>
                      </a:rPr>
                      <m:t>=</m:t>
                    </m:r>
                    <m:r>
                      <a:rPr lang="en-GB" sz="1400" b="1" i="1">
                        <a:solidFill>
                          <a:schemeClr val="accent1">
                            <a:lumMod val="10000"/>
                          </a:schemeClr>
                        </a:solidFill>
                        <a:latin typeface="Cambria Math" panose="02040503050406030204" pitchFamily="18" charset="0"/>
                      </a:rPr>
                      <m:t>𝟎</m:t>
                    </m:r>
                    <m:r>
                      <a:rPr lang="en-GB" sz="1400" b="1" i="1">
                        <a:solidFill>
                          <a:schemeClr val="accent1">
                            <a:lumMod val="10000"/>
                          </a:schemeClr>
                        </a:solidFill>
                        <a:latin typeface="Cambria Math" panose="02040503050406030204" pitchFamily="18" charset="0"/>
                      </a:rPr>
                      <m:t>.</m:t>
                    </m:r>
                    <m:r>
                      <a:rPr lang="en-GB" sz="1400" b="1" i="1" smtClean="0">
                        <a:solidFill>
                          <a:schemeClr val="accent1">
                            <a:lumMod val="10000"/>
                          </a:schemeClr>
                        </a:solidFill>
                        <a:latin typeface="Cambria Math" panose="02040503050406030204" pitchFamily="18" charset="0"/>
                      </a:rPr>
                      <m:t>𝟑𝟖𝟎</m:t>
                    </m:r>
                  </m:oMath>
                </a14:m>
                <a:r>
                  <a:rPr lang="en-GB" sz="1200" dirty="0">
                    <a:solidFill>
                      <a:schemeClr val="accent1">
                        <a:lumMod val="10000"/>
                      </a:schemeClr>
                    </a:solidFill>
                  </a:rPr>
                  <a:t> </a:t>
                </a:r>
              </a:p>
              <a:p>
                <a:pPr marL="285750" indent="-285750">
                  <a:lnSpc>
                    <a:spcPct val="150000"/>
                  </a:lnSpc>
                  <a:buFont typeface="Arial" panose="020B0604020202020204" pitchFamily="34" charset="0"/>
                  <a:buChar char="•"/>
                </a:pPr>
                <a:r>
                  <a:rPr lang="en-GB" sz="1400" dirty="0">
                    <a:solidFill>
                      <a:schemeClr val="tx2">
                        <a:lumMod val="50000"/>
                      </a:schemeClr>
                    </a:solidFill>
                  </a:rPr>
                  <a:t>The </a:t>
                </a:r>
                <a14:m>
                  <m:oMath xmlns:m="http://schemas.openxmlformats.org/officeDocument/2006/math">
                    <m:r>
                      <a:rPr lang="en-GB" sz="1400" b="1" i="1">
                        <a:solidFill>
                          <a:schemeClr val="bg2">
                            <a:lumMod val="10000"/>
                          </a:schemeClr>
                        </a:solidFill>
                        <a:latin typeface="Cambria Math" panose="02040503050406030204" pitchFamily="18" charset="0"/>
                      </a:rPr>
                      <m:t>𝒓</m:t>
                    </m:r>
                    <m:r>
                      <a:rPr lang="en-GB" sz="1400" b="1" i="1">
                        <a:solidFill>
                          <a:schemeClr val="bg2">
                            <a:lumMod val="10000"/>
                          </a:schemeClr>
                        </a:solidFill>
                        <a:latin typeface="Cambria Math" panose="02040503050406030204" pitchFamily="18" charset="0"/>
                      </a:rPr>
                      <m:t>(</m:t>
                    </m:r>
                    <m:sSub>
                      <m:sSubPr>
                        <m:ctrlPr>
                          <a:rPr lang="en-GB" sz="1400" b="1" i="1">
                            <a:solidFill>
                              <a:schemeClr val="bg2">
                                <a:lumMod val="10000"/>
                              </a:schemeClr>
                            </a:solidFill>
                            <a:latin typeface="Cambria Math" panose="02040503050406030204" pitchFamily="18" charset="0"/>
                          </a:rPr>
                        </m:ctrlPr>
                      </m:sSubPr>
                      <m:e>
                        <m:r>
                          <a:rPr lang="en-GB" sz="1400" b="1" i="1">
                            <a:solidFill>
                              <a:schemeClr val="bg2">
                                <a:lumMod val="10000"/>
                              </a:schemeClr>
                            </a:solidFill>
                            <a:latin typeface="Cambria Math" panose="02040503050406030204" pitchFamily="18" charset="0"/>
                          </a:rPr>
                          <m:t>𝜽</m:t>
                        </m:r>
                      </m:e>
                      <m:sub>
                        <m:r>
                          <a:rPr lang="en-GB" sz="1400" b="1" i="1">
                            <a:solidFill>
                              <a:schemeClr val="bg2">
                                <a:lumMod val="10000"/>
                              </a:schemeClr>
                            </a:solidFill>
                            <a:latin typeface="Cambria Math" panose="02040503050406030204" pitchFamily="18" charset="0"/>
                          </a:rPr>
                          <m:t>𝒏𝒆𝒘</m:t>
                        </m:r>
                      </m:sub>
                    </m:sSub>
                    <m:r>
                      <a:rPr lang="en-GB" sz="1400" b="1" i="1">
                        <a:solidFill>
                          <a:schemeClr val="bg2">
                            <a:lumMod val="10000"/>
                          </a:schemeClr>
                        </a:solidFill>
                        <a:latin typeface="Cambria Math" panose="02040503050406030204" pitchFamily="18" charset="0"/>
                      </a:rPr>
                      <m:t>, </m:t>
                    </m:r>
                    <m:sSub>
                      <m:sSubPr>
                        <m:ctrlPr>
                          <a:rPr lang="en-GB" sz="1400" b="1" i="1">
                            <a:solidFill>
                              <a:schemeClr val="bg2">
                                <a:lumMod val="10000"/>
                              </a:schemeClr>
                            </a:solidFill>
                            <a:latin typeface="Cambria Math" panose="02040503050406030204" pitchFamily="18" charset="0"/>
                          </a:rPr>
                        </m:ctrlPr>
                      </m:sSubPr>
                      <m:e>
                        <m:r>
                          <a:rPr lang="en-GB" sz="1400" b="1" i="1">
                            <a:solidFill>
                              <a:schemeClr val="bg2">
                                <a:lumMod val="10000"/>
                              </a:schemeClr>
                            </a:solidFill>
                            <a:latin typeface="Cambria Math" panose="02040503050406030204" pitchFamily="18" charset="0"/>
                          </a:rPr>
                          <m:t>𝜽</m:t>
                        </m:r>
                      </m:e>
                      <m:sub>
                        <m:r>
                          <a:rPr lang="en-GB" sz="1400" b="1" i="1">
                            <a:solidFill>
                              <a:schemeClr val="bg2">
                                <a:lumMod val="10000"/>
                              </a:schemeClr>
                            </a:solidFill>
                            <a:latin typeface="Cambria Math" panose="02040503050406030204" pitchFamily="18" charset="0"/>
                          </a:rPr>
                          <m:t>𝒊</m:t>
                        </m:r>
                        <m:r>
                          <a:rPr lang="en-GB" sz="1400" b="1" i="1">
                            <a:solidFill>
                              <a:schemeClr val="bg2">
                                <a:lumMod val="10000"/>
                              </a:schemeClr>
                            </a:solidFill>
                            <a:latin typeface="Cambria Math" panose="02040503050406030204" pitchFamily="18" charset="0"/>
                          </a:rPr>
                          <m:t>−</m:t>
                        </m:r>
                        <m:r>
                          <a:rPr lang="en-GB" sz="1400" b="1" i="1">
                            <a:solidFill>
                              <a:schemeClr val="bg2">
                                <a:lumMod val="10000"/>
                              </a:schemeClr>
                            </a:solidFill>
                            <a:latin typeface="Cambria Math" panose="02040503050406030204" pitchFamily="18" charset="0"/>
                          </a:rPr>
                          <m:t>𝟏</m:t>
                        </m:r>
                      </m:sub>
                    </m:sSub>
                    <m:r>
                      <a:rPr lang="en-GB" sz="1400" b="1" i="1">
                        <a:solidFill>
                          <a:schemeClr val="bg2">
                            <a:lumMod val="10000"/>
                          </a:schemeClr>
                        </a:solidFill>
                        <a:latin typeface="Cambria Math" panose="02040503050406030204" pitchFamily="18" charset="0"/>
                      </a:rPr>
                      <m:t>) </m:t>
                    </m:r>
                  </m:oMath>
                </a14:m>
                <a:r>
                  <a:rPr lang="en-GB" sz="1400" dirty="0">
                    <a:solidFill>
                      <a:schemeClr val="tx2">
                        <a:lumMod val="50000"/>
                      </a:schemeClr>
                    </a:solidFill>
                  </a:rPr>
                  <a:t> is now </a:t>
                </a:r>
                <a:r>
                  <a:rPr lang="en-GB" sz="1400" b="1" dirty="0">
                    <a:solidFill>
                      <a:schemeClr val="accent1">
                        <a:lumMod val="10000"/>
                      </a:schemeClr>
                    </a:solidFill>
                  </a:rPr>
                  <a:t>0.747.</a:t>
                </a:r>
              </a:p>
              <a:p>
                <a:pPr marL="285750" indent="-285750">
                  <a:lnSpc>
                    <a:spcPct val="150000"/>
                  </a:lnSpc>
                  <a:buFont typeface="Arial" panose="020B0604020202020204" pitchFamily="34" charset="0"/>
                  <a:buChar char="•"/>
                </a:pPr>
                <a:r>
                  <a:rPr lang="en-GB" sz="1400" b="1" dirty="0">
                    <a:solidFill>
                      <a:schemeClr val="accent1">
                        <a:lumMod val="10000"/>
                      </a:schemeClr>
                    </a:solidFill>
                  </a:rPr>
                  <a:t>The acceptance ratio </a:t>
                </a:r>
                <a14:m>
                  <m:oMath xmlns:m="http://schemas.openxmlformats.org/officeDocument/2006/math">
                    <m:r>
                      <a:rPr lang="en-GB" sz="1400" b="1" i="1">
                        <a:solidFill>
                          <a:schemeClr val="bg2">
                            <a:lumMod val="10000"/>
                          </a:schemeClr>
                        </a:solidFill>
                        <a:latin typeface="Cambria Math" panose="02040503050406030204" pitchFamily="18" charset="0"/>
                      </a:rPr>
                      <m:t>𝜶</m:t>
                    </m:r>
                    <m:r>
                      <a:rPr lang="en-GB" sz="1400" b="1" i="1">
                        <a:solidFill>
                          <a:schemeClr val="bg2">
                            <a:lumMod val="10000"/>
                          </a:schemeClr>
                        </a:solidFill>
                        <a:latin typeface="Cambria Math" panose="02040503050406030204" pitchFamily="18" charset="0"/>
                      </a:rPr>
                      <m:t>(</m:t>
                    </m:r>
                    <m:sSub>
                      <m:sSubPr>
                        <m:ctrlPr>
                          <a:rPr lang="en-GB" sz="1400" b="1" i="1">
                            <a:solidFill>
                              <a:schemeClr val="bg2">
                                <a:lumMod val="10000"/>
                              </a:schemeClr>
                            </a:solidFill>
                            <a:latin typeface="Cambria Math" panose="02040503050406030204" pitchFamily="18" charset="0"/>
                          </a:rPr>
                        </m:ctrlPr>
                      </m:sSubPr>
                      <m:e>
                        <m:r>
                          <a:rPr lang="en-GB" sz="1400" b="1" i="1">
                            <a:solidFill>
                              <a:schemeClr val="bg2">
                                <a:lumMod val="10000"/>
                              </a:schemeClr>
                            </a:solidFill>
                            <a:latin typeface="Cambria Math" panose="02040503050406030204" pitchFamily="18" charset="0"/>
                          </a:rPr>
                          <m:t>𝜽</m:t>
                        </m:r>
                      </m:e>
                      <m:sub>
                        <m:r>
                          <a:rPr lang="en-GB" sz="1400" b="1" i="1">
                            <a:solidFill>
                              <a:schemeClr val="bg2">
                                <a:lumMod val="10000"/>
                              </a:schemeClr>
                            </a:solidFill>
                            <a:latin typeface="Cambria Math" panose="02040503050406030204" pitchFamily="18" charset="0"/>
                          </a:rPr>
                          <m:t>𝒏𝒆𝒘</m:t>
                        </m:r>
                      </m:sub>
                    </m:sSub>
                    <m:r>
                      <a:rPr lang="en-GB" sz="1400" b="1" i="1">
                        <a:solidFill>
                          <a:schemeClr val="bg2">
                            <a:lumMod val="10000"/>
                          </a:schemeClr>
                        </a:solidFill>
                        <a:latin typeface="Cambria Math" panose="02040503050406030204" pitchFamily="18" charset="0"/>
                      </a:rPr>
                      <m:t>, </m:t>
                    </m:r>
                    <m:sSub>
                      <m:sSubPr>
                        <m:ctrlPr>
                          <a:rPr lang="en-GB" sz="1400" b="1" i="1">
                            <a:solidFill>
                              <a:schemeClr val="bg2">
                                <a:lumMod val="10000"/>
                              </a:schemeClr>
                            </a:solidFill>
                            <a:latin typeface="Cambria Math" panose="02040503050406030204" pitchFamily="18" charset="0"/>
                          </a:rPr>
                        </m:ctrlPr>
                      </m:sSubPr>
                      <m:e>
                        <m:r>
                          <a:rPr lang="en-GB" sz="1400" b="1" i="1">
                            <a:solidFill>
                              <a:schemeClr val="bg2">
                                <a:lumMod val="10000"/>
                              </a:schemeClr>
                            </a:solidFill>
                            <a:latin typeface="Cambria Math" panose="02040503050406030204" pitchFamily="18" charset="0"/>
                          </a:rPr>
                          <m:t>𝜽</m:t>
                        </m:r>
                      </m:e>
                      <m:sub>
                        <m:r>
                          <a:rPr lang="en-GB" sz="1400" b="1" i="1">
                            <a:solidFill>
                              <a:schemeClr val="bg2">
                                <a:lumMod val="10000"/>
                              </a:schemeClr>
                            </a:solidFill>
                            <a:latin typeface="Cambria Math" panose="02040503050406030204" pitchFamily="18" charset="0"/>
                          </a:rPr>
                          <m:t>𝒊</m:t>
                        </m:r>
                        <m:r>
                          <a:rPr lang="en-GB" sz="1400" b="1" i="1">
                            <a:solidFill>
                              <a:schemeClr val="bg2">
                                <a:lumMod val="10000"/>
                              </a:schemeClr>
                            </a:solidFill>
                            <a:latin typeface="Cambria Math" panose="02040503050406030204" pitchFamily="18" charset="0"/>
                          </a:rPr>
                          <m:t>−</m:t>
                        </m:r>
                        <m:r>
                          <a:rPr lang="en-GB" sz="1400" b="1" i="1">
                            <a:solidFill>
                              <a:schemeClr val="bg2">
                                <a:lumMod val="10000"/>
                              </a:schemeClr>
                            </a:solidFill>
                            <a:latin typeface="Cambria Math" panose="02040503050406030204" pitchFamily="18" charset="0"/>
                          </a:rPr>
                          <m:t>𝟏</m:t>
                        </m:r>
                      </m:sub>
                    </m:sSub>
                    <m:r>
                      <a:rPr lang="en-GB" sz="1400" b="1" i="1">
                        <a:solidFill>
                          <a:schemeClr val="bg2">
                            <a:lumMod val="10000"/>
                          </a:schemeClr>
                        </a:solidFill>
                        <a:latin typeface="Cambria Math" panose="02040503050406030204" pitchFamily="18" charset="0"/>
                      </a:rPr>
                      <m:t>)</m:t>
                    </m:r>
                  </m:oMath>
                </a14:m>
                <a:r>
                  <a:rPr lang="en-GB" sz="1400" b="1" dirty="0">
                    <a:solidFill>
                      <a:schemeClr val="accent1">
                        <a:lumMod val="10000"/>
                      </a:schemeClr>
                    </a:solidFill>
                  </a:rPr>
                  <a:t> = 0.747 </a:t>
                </a:r>
                <a:r>
                  <a:rPr lang="en-GB" sz="1400" b="1" dirty="0">
                    <a:solidFill>
                      <a:schemeClr val="tx2">
                        <a:lumMod val="50000"/>
                      </a:schemeClr>
                    </a:solidFill>
                  </a:rPr>
                  <a:t>(&lt; 1).</a:t>
                </a:r>
              </a:p>
              <a:p>
                <a:pPr marL="285750" indent="-285750">
                  <a:lnSpc>
                    <a:spcPct val="150000"/>
                  </a:lnSpc>
                  <a:buFont typeface="Arial" panose="020B0604020202020204" pitchFamily="34" charset="0"/>
                  <a:buChar char="•"/>
                </a:pPr>
                <a:endParaRPr lang="en-GB" sz="1400" b="1" dirty="0">
                  <a:solidFill>
                    <a:schemeClr val="tx2">
                      <a:lumMod val="50000"/>
                    </a:schemeClr>
                  </a:solidFill>
                </a:endParaRPr>
              </a:p>
              <a:p>
                <a:pPr>
                  <a:lnSpc>
                    <a:spcPct val="150000"/>
                  </a:lnSpc>
                </a:pPr>
                <a:r>
                  <a:rPr lang="en-GB" sz="1400" dirty="0">
                    <a:solidFill>
                      <a:schemeClr val="accent2">
                        <a:lumMod val="50000"/>
                      </a:schemeClr>
                    </a:solidFill>
                  </a:rPr>
                  <a:t>Here </a:t>
                </a:r>
                <a14:m>
                  <m:oMath xmlns:m="http://schemas.openxmlformats.org/officeDocument/2006/math">
                    <m:r>
                      <a:rPr lang="en-GB" sz="1400" b="1" i="1">
                        <a:solidFill>
                          <a:schemeClr val="bg2">
                            <a:lumMod val="10000"/>
                          </a:schemeClr>
                        </a:solidFill>
                        <a:latin typeface="Cambria Math" panose="02040503050406030204" pitchFamily="18" charset="0"/>
                      </a:rPr>
                      <m:t>𝒖</m:t>
                    </m:r>
                    <m:r>
                      <a:rPr lang="en-GB" sz="1400" b="1" i="1" smtClean="0">
                        <a:solidFill>
                          <a:schemeClr val="bg2">
                            <a:lumMod val="10000"/>
                          </a:schemeClr>
                        </a:solidFill>
                        <a:latin typeface="Cambria Math" panose="02040503050406030204" pitchFamily="18" charset="0"/>
                      </a:rPr>
                      <m:t>=</m:t>
                    </m:r>
                    <m:r>
                      <a:rPr lang="en-GB" sz="1400" b="1" i="1" smtClean="0">
                        <a:solidFill>
                          <a:schemeClr val="bg2">
                            <a:lumMod val="10000"/>
                          </a:schemeClr>
                        </a:solidFill>
                        <a:latin typeface="Cambria Math" panose="02040503050406030204" pitchFamily="18" charset="0"/>
                      </a:rPr>
                      <m:t>𝟎</m:t>
                    </m:r>
                    <m:r>
                      <a:rPr lang="en-GB" sz="1400" b="1" i="1" smtClean="0">
                        <a:solidFill>
                          <a:schemeClr val="bg2">
                            <a:lumMod val="10000"/>
                          </a:schemeClr>
                        </a:solidFill>
                        <a:latin typeface="Cambria Math" panose="02040503050406030204" pitchFamily="18" charset="0"/>
                      </a:rPr>
                      <m:t>.</m:t>
                    </m:r>
                    <m:r>
                      <a:rPr lang="en-GB" sz="1400" b="1" i="1" smtClean="0">
                        <a:solidFill>
                          <a:schemeClr val="bg2">
                            <a:lumMod val="10000"/>
                          </a:schemeClr>
                        </a:solidFill>
                        <a:latin typeface="Cambria Math" panose="02040503050406030204" pitchFamily="18" charset="0"/>
                      </a:rPr>
                      <m:t>𝟎𝟗𝟒</m:t>
                    </m:r>
                    <m:r>
                      <a:rPr lang="en-GB" sz="1400" b="1" i="1" smtClean="0">
                        <a:solidFill>
                          <a:schemeClr val="bg2">
                            <a:lumMod val="10000"/>
                          </a:schemeClr>
                        </a:solidFill>
                        <a:latin typeface="Cambria Math" panose="02040503050406030204" pitchFamily="18" charset="0"/>
                      </a:rPr>
                      <m:t> </m:t>
                    </m:r>
                    <m:r>
                      <a:rPr lang="en-GB" sz="1400" b="1" i="1" smtClean="0">
                        <a:solidFill>
                          <a:schemeClr val="bg2">
                            <a:lumMod val="10000"/>
                          </a:schemeClr>
                        </a:solidFill>
                        <a:latin typeface="Cambria Math" panose="02040503050406030204" pitchFamily="18" charset="0"/>
                      </a:rPr>
                      <m:t>𝒂𝒏𝒅</m:t>
                    </m:r>
                    <m:r>
                      <a:rPr lang="en-GB" sz="1400" b="1" i="1" smtClean="0">
                        <a:solidFill>
                          <a:schemeClr val="bg2">
                            <a:lumMod val="10000"/>
                          </a:schemeClr>
                        </a:solidFill>
                        <a:latin typeface="Cambria Math" panose="02040503050406030204" pitchFamily="18" charset="0"/>
                      </a:rPr>
                      <m:t> </m:t>
                    </m:r>
                    <m:r>
                      <a:rPr lang="en-GB" sz="1400" b="1" i="1">
                        <a:solidFill>
                          <a:schemeClr val="bg2">
                            <a:lumMod val="10000"/>
                          </a:schemeClr>
                        </a:solidFill>
                        <a:latin typeface="Cambria Math" panose="02040503050406030204" pitchFamily="18" charset="0"/>
                      </a:rPr>
                      <m:t>𝒓</m:t>
                    </m:r>
                    <m:r>
                      <a:rPr lang="en-GB" sz="1400" b="1" i="1" smtClean="0">
                        <a:solidFill>
                          <a:schemeClr val="bg2">
                            <a:lumMod val="10000"/>
                          </a:schemeClr>
                        </a:solidFill>
                        <a:latin typeface="Cambria Math" panose="02040503050406030204" pitchFamily="18" charset="0"/>
                      </a:rPr>
                      <m:t>=</m:t>
                    </m:r>
                    <m:r>
                      <a:rPr lang="en-GB" sz="1400" b="1" i="1" smtClean="0">
                        <a:solidFill>
                          <a:schemeClr val="bg2">
                            <a:lumMod val="10000"/>
                          </a:schemeClr>
                        </a:solidFill>
                        <a:latin typeface="Cambria Math" panose="02040503050406030204" pitchFamily="18" charset="0"/>
                      </a:rPr>
                      <m:t>𝟎</m:t>
                    </m:r>
                    <m:r>
                      <a:rPr lang="en-GB" sz="1400" b="1" i="1" smtClean="0">
                        <a:solidFill>
                          <a:schemeClr val="bg2">
                            <a:lumMod val="10000"/>
                          </a:schemeClr>
                        </a:solidFill>
                        <a:latin typeface="Cambria Math" panose="02040503050406030204" pitchFamily="18" charset="0"/>
                      </a:rPr>
                      <m:t>.</m:t>
                    </m:r>
                    <m:r>
                      <a:rPr lang="en-GB" sz="1400" b="1" i="1" smtClean="0">
                        <a:solidFill>
                          <a:schemeClr val="bg2">
                            <a:lumMod val="10000"/>
                          </a:schemeClr>
                        </a:solidFill>
                        <a:latin typeface="Cambria Math" panose="02040503050406030204" pitchFamily="18" charset="0"/>
                      </a:rPr>
                      <m:t>𝟕𝟒𝟕</m:t>
                    </m:r>
                  </m:oMath>
                </a14:m>
                <a:r>
                  <a:rPr lang="en-GB" sz="1400" dirty="0">
                    <a:solidFill>
                      <a:schemeClr val="accent2">
                        <a:lumMod val="50000"/>
                      </a:schemeClr>
                    </a:solidFill>
                  </a:rPr>
                  <a:t>.</a:t>
                </a:r>
              </a:p>
              <a:p>
                <a:pPr>
                  <a:lnSpc>
                    <a:spcPct val="150000"/>
                  </a:lnSpc>
                </a:pPr>
                <a:r>
                  <a:rPr lang="en-GB" sz="1400" dirty="0">
                    <a:solidFill>
                      <a:schemeClr val="accent2">
                        <a:lumMod val="50000"/>
                      </a:schemeClr>
                    </a:solidFill>
                  </a:rPr>
                  <a:t>Hence </a:t>
                </a:r>
                <a14:m>
                  <m:oMath xmlns:m="http://schemas.openxmlformats.org/officeDocument/2006/math">
                    <m:r>
                      <a:rPr lang="en-GB" sz="1400" b="1" i="1">
                        <a:solidFill>
                          <a:schemeClr val="bg2">
                            <a:lumMod val="10000"/>
                          </a:schemeClr>
                        </a:solidFill>
                        <a:latin typeface="Cambria Math" panose="02040503050406030204" pitchFamily="18" charset="0"/>
                      </a:rPr>
                      <m:t>𝒖</m:t>
                    </m:r>
                    <m:r>
                      <a:rPr lang="en-GB" sz="1400" b="1" i="1">
                        <a:solidFill>
                          <a:schemeClr val="bg2">
                            <a:lumMod val="10000"/>
                          </a:schemeClr>
                        </a:solidFill>
                        <a:latin typeface="Cambria Math" panose="02040503050406030204" pitchFamily="18" charset="0"/>
                      </a:rPr>
                      <m:t>&lt;</m:t>
                    </m:r>
                    <m:r>
                      <a:rPr lang="en-GB" sz="1400" b="1" i="1">
                        <a:solidFill>
                          <a:schemeClr val="bg2">
                            <a:lumMod val="10000"/>
                          </a:schemeClr>
                        </a:solidFill>
                        <a:latin typeface="Cambria Math" panose="02040503050406030204" pitchFamily="18" charset="0"/>
                      </a:rPr>
                      <m:t>𝒓</m:t>
                    </m:r>
                  </m:oMath>
                </a14:m>
                <a:r>
                  <a:rPr lang="en-GB" sz="1400" dirty="0">
                    <a:solidFill>
                      <a:schemeClr val="accent2">
                        <a:lumMod val="50000"/>
                      </a:schemeClr>
                    </a:solidFill>
                  </a:rPr>
                  <a:t> and we accept </a:t>
                </a:r>
                <a14:m>
                  <m:oMath xmlns:m="http://schemas.openxmlformats.org/officeDocument/2006/math">
                    <m:sSub>
                      <m:sSubPr>
                        <m:ctrlPr>
                          <a:rPr lang="en-GB" sz="1400" b="1" i="1">
                            <a:solidFill>
                              <a:schemeClr val="bg2">
                                <a:lumMod val="10000"/>
                              </a:schemeClr>
                            </a:solidFill>
                            <a:latin typeface="Cambria Math" panose="02040503050406030204" pitchFamily="18" charset="0"/>
                          </a:rPr>
                        </m:ctrlPr>
                      </m:sSubPr>
                      <m:e>
                        <m:r>
                          <a:rPr lang="en-GB" sz="1400" b="1" i="1">
                            <a:solidFill>
                              <a:schemeClr val="bg2">
                                <a:lumMod val="10000"/>
                              </a:schemeClr>
                            </a:solidFill>
                            <a:latin typeface="Cambria Math" panose="02040503050406030204" pitchFamily="18" charset="0"/>
                          </a:rPr>
                          <m:t>𝜽</m:t>
                        </m:r>
                      </m:e>
                      <m:sub>
                        <m:r>
                          <a:rPr lang="en-GB" sz="1400" b="1" i="1">
                            <a:solidFill>
                              <a:schemeClr val="bg2">
                                <a:lumMod val="10000"/>
                              </a:schemeClr>
                            </a:solidFill>
                            <a:latin typeface="Cambria Math" panose="02040503050406030204" pitchFamily="18" charset="0"/>
                          </a:rPr>
                          <m:t>𝒏𝒆𝒘</m:t>
                        </m:r>
                      </m:sub>
                    </m:sSub>
                  </m:oMath>
                </a14:m>
                <a:r>
                  <a:rPr lang="en-GB" sz="1400" dirty="0">
                    <a:solidFill>
                      <a:schemeClr val="accent2">
                        <a:lumMod val="50000"/>
                      </a:schemeClr>
                    </a:solidFill>
                  </a:rPr>
                  <a:t>.</a:t>
                </a:r>
              </a:p>
            </p:txBody>
          </p:sp>
        </mc:Choice>
        <mc:Fallback>
          <p:sp>
            <p:nvSpPr>
              <p:cNvPr id="2" name="Rectangle 1">
                <a:extLst>
                  <a:ext uri="{FF2B5EF4-FFF2-40B4-BE49-F238E27FC236}">
                    <a16:creationId xmlns:a16="http://schemas.microsoft.com/office/drawing/2014/main" id="{7235C6AB-042E-4C74-82D8-9F968BD89493}"/>
                  </a:ext>
                </a:extLst>
              </p:cNvPr>
              <p:cNvSpPr>
                <a:spLocks noRot="1" noChangeAspect="1" noMove="1" noResize="1" noEditPoints="1" noAdjustHandles="1" noChangeArrowheads="1" noChangeShapeType="1" noTextEdit="1"/>
              </p:cNvSpPr>
              <p:nvPr/>
            </p:nvSpPr>
            <p:spPr>
              <a:xfrm>
                <a:off x="370139" y="1749097"/>
                <a:ext cx="3623970" cy="3289555"/>
              </a:xfrm>
              <a:prstGeom prst="rect">
                <a:avLst/>
              </a:prstGeom>
              <a:blipFill>
                <a:blip r:embed="rId3"/>
                <a:stretch>
                  <a:fillRect l="-505" b="-926"/>
                </a:stretch>
              </a:blipFill>
            </p:spPr>
            <p:txBody>
              <a:bodyPr/>
              <a:lstStyle/>
              <a:p>
                <a:r>
                  <a:rPr lang="en-GB">
                    <a:noFill/>
                  </a:rPr>
                  <a:t> </a:t>
                </a:r>
              </a:p>
            </p:txBody>
          </p:sp>
        </mc:Fallback>
      </mc:AlternateContent>
      <p:pic>
        <p:nvPicPr>
          <p:cNvPr id="15362" name="Picture 2" descr="graph5">
            <a:extLst>
              <a:ext uri="{FF2B5EF4-FFF2-40B4-BE49-F238E27FC236}">
                <a16:creationId xmlns:a16="http://schemas.microsoft.com/office/drawing/2014/main" id="{B9C15FBB-49C1-4D9F-987A-8003D3AE505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27500" y="1845439"/>
            <a:ext cx="7680000" cy="432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19250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5" name="Text Placeholder 24">
            <a:extLst>
              <a:ext uri="{FF2B5EF4-FFF2-40B4-BE49-F238E27FC236}">
                <a16:creationId xmlns:a16="http://schemas.microsoft.com/office/drawing/2014/main" id="{BE394849-EE6D-4358-A824-BBF6E518EAEA}"/>
              </a:ext>
            </a:extLst>
          </p:cNvPr>
          <p:cNvSpPr>
            <a:spLocks noGrp="1"/>
          </p:cNvSpPr>
          <p:nvPr>
            <p:ph type="body" sz="quarter" idx="15"/>
          </p:nvPr>
        </p:nvSpPr>
        <p:spPr/>
        <p:txBody>
          <a:bodyPr/>
          <a:lstStyle/>
          <a:p>
            <a:r>
              <a:rPr lang="en-US" dirty="0"/>
              <a:t>01</a:t>
            </a:r>
          </a:p>
        </p:txBody>
      </p:sp>
      <p:sp>
        <p:nvSpPr>
          <p:cNvPr id="18" name="Title 17">
            <a:extLst>
              <a:ext uri="{FF2B5EF4-FFF2-40B4-BE49-F238E27FC236}">
                <a16:creationId xmlns:a16="http://schemas.microsoft.com/office/drawing/2014/main" id="{EA6B7DE5-BFCC-4EEF-9609-8AA1C7CAD3B0}"/>
              </a:ext>
            </a:extLst>
          </p:cNvPr>
          <p:cNvSpPr>
            <a:spLocks noGrp="1"/>
          </p:cNvSpPr>
          <p:nvPr>
            <p:ph type="title"/>
          </p:nvPr>
        </p:nvSpPr>
        <p:spPr>
          <a:xfrm>
            <a:off x="1028699" y="627062"/>
            <a:ext cx="9420225" cy="1340615"/>
          </a:xfrm>
        </p:spPr>
        <p:txBody>
          <a:bodyPr/>
          <a:lstStyle/>
          <a:p>
            <a:r>
              <a:rPr lang="en-US" dirty="0"/>
              <a:t>Bayesian Statistics</a:t>
            </a:r>
          </a:p>
        </p:txBody>
      </p:sp>
      <p:sp>
        <p:nvSpPr>
          <p:cNvPr id="34" name="Date Placeholder 33">
            <a:extLst>
              <a:ext uri="{FF2B5EF4-FFF2-40B4-BE49-F238E27FC236}">
                <a16:creationId xmlns:a16="http://schemas.microsoft.com/office/drawing/2014/main" id="{D30A968E-AB03-4BB5-BF8E-EB31DFD33B17}"/>
              </a:ext>
            </a:extLst>
          </p:cNvPr>
          <p:cNvSpPr>
            <a:spLocks noGrp="1"/>
          </p:cNvSpPr>
          <p:nvPr>
            <p:ph type="dt" sz="half" idx="2"/>
          </p:nvPr>
        </p:nvSpPr>
        <p:spPr/>
        <p:txBody>
          <a:bodyPr/>
          <a:lstStyle/>
          <a:p>
            <a:fld id="{9FEF76E7-2EBE-4103-B764-AD23619BE076}" type="datetime1">
              <a:rPr lang="en-US" smtClean="0"/>
              <a:pPr/>
              <a:t>2/23/2021</a:t>
            </a:fld>
            <a:endParaRPr lang="en-US" dirty="0"/>
          </a:p>
        </p:txBody>
      </p:sp>
      <p:sp>
        <p:nvSpPr>
          <p:cNvPr id="35" name="Slide Number Placeholder 34">
            <a:extLst>
              <a:ext uri="{FF2B5EF4-FFF2-40B4-BE49-F238E27FC236}">
                <a16:creationId xmlns:a16="http://schemas.microsoft.com/office/drawing/2014/main" id="{5789CCB9-138D-4D90-8AFB-AC5C73612512}"/>
              </a:ext>
            </a:extLst>
          </p:cNvPr>
          <p:cNvSpPr>
            <a:spLocks noGrp="1"/>
          </p:cNvSpPr>
          <p:nvPr>
            <p:ph type="sldNum" sz="quarter" idx="4"/>
          </p:nvPr>
        </p:nvSpPr>
        <p:spPr/>
        <p:txBody>
          <a:bodyPr/>
          <a:lstStyle/>
          <a:p>
            <a:fld id="{294A09A9-5501-47C1-A89A-A340965A2BE2}" type="slidenum">
              <a:rPr lang="en-US" smtClean="0"/>
              <a:pPr/>
              <a:t>5</a:t>
            </a:fld>
            <a:endParaRPr lang="en-US" dirty="0"/>
          </a:p>
        </p:txBody>
      </p:sp>
      <p:sp>
        <p:nvSpPr>
          <p:cNvPr id="6" name="TextBox 5">
            <a:extLst>
              <a:ext uri="{FF2B5EF4-FFF2-40B4-BE49-F238E27FC236}">
                <a16:creationId xmlns:a16="http://schemas.microsoft.com/office/drawing/2014/main" id="{3E34A89D-A436-493B-AE9C-E56AAD1BA81B}"/>
              </a:ext>
            </a:extLst>
          </p:cNvPr>
          <p:cNvSpPr txBox="1"/>
          <p:nvPr/>
        </p:nvSpPr>
        <p:spPr>
          <a:xfrm>
            <a:off x="1259918" y="5460364"/>
            <a:ext cx="9672163" cy="879664"/>
          </a:xfrm>
          <a:prstGeom prst="rect">
            <a:avLst/>
          </a:prstGeom>
          <a:solidFill>
            <a:schemeClr val="bg1">
              <a:lumMod val="75000"/>
            </a:schemeClr>
          </a:solidFill>
        </p:spPr>
        <p:txBody>
          <a:bodyPr wrap="square" rtlCol="0">
            <a:spAutoFit/>
          </a:bodyPr>
          <a:lstStyle/>
          <a:p>
            <a:pPr>
              <a:lnSpc>
                <a:spcPct val="150000"/>
              </a:lnSpc>
            </a:pPr>
            <a:r>
              <a:rPr lang="en-GB" b="1" i="1" dirty="0">
                <a:solidFill>
                  <a:schemeClr val="tx2">
                    <a:lumMod val="50000"/>
                  </a:schemeClr>
                </a:solidFill>
              </a:rPr>
              <a:t>When we get new information, we should update our probabilities to take the new information into account. Bayesian methods tell us exactly how to do this.</a:t>
            </a:r>
            <a:endParaRPr lang="en-GB" b="1" dirty="0">
              <a:solidFill>
                <a:schemeClr val="tx2">
                  <a:lumMod val="50000"/>
                </a:schemeClr>
              </a:solidFill>
            </a:endParaRPr>
          </a:p>
        </p:txBody>
      </p:sp>
      <p:pic>
        <p:nvPicPr>
          <p:cNvPr id="2050" name="Picture 2" descr="Bayesian Statistics and Naive Bayes Classifier Refresher | by Mark Rethana  | Medium">
            <a:extLst>
              <a:ext uri="{FF2B5EF4-FFF2-40B4-BE49-F238E27FC236}">
                <a16:creationId xmlns:a16="http://schemas.microsoft.com/office/drawing/2014/main" id="{39973D3D-6FE2-4823-BC5C-224369BDAA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53074" y="1794899"/>
            <a:ext cx="7685852" cy="36398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777996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5" name="Text Placeholder 24">
            <a:extLst>
              <a:ext uri="{FF2B5EF4-FFF2-40B4-BE49-F238E27FC236}">
                <a16:creationId xmlns:a16="http://schemas.microsoft.com/office/drawing/2014/main" id="{BE394849-EE6D-4358-A824-BBF6E518EAEA}"/>
              </a:ext>
            </a:extLst>
          </p:cNvPr>
          <p:cNvSpPr>
            <a:spLocks noGrp="1"/>
          </p:cNvSpPr>
          <p:nvPr>
            <p:ph type="body" sz="quarter" idx="15"/>
          </p:nvPr>
        </p:nvSpPr>
        <p:spPr/>
        <p:txBody>
          <a:bodyPr/>
          <a:lstStyle/>
          <a:p>
            <a:r>
              <a:rPr lang="en-US" dirty="0"/>
              <a:t>05</a:t>
            </a:r>
          </a:p>
        </p:txBody>
      </p:sp>
      <p:sp>
        <p:nvSpPr>
          <p:cNvPr id="18" name="Title 17">
            <a:extLst>
              <a:ext uri="{FF2B5EF4-FFF2-40B4-BE49-F238E27FC236}">
                <a16:creationId xmlns:a16="http://schemas.microsoft.com/office/drawing/2014/main" id="{EA6B7DE5-BFCC-4EEF-9609-8AA1C7CAD3B0}"/>
              </a:ext>
            </a:extLst>
          </p:cNvPr>
          <p:cNvSpPr>
            <a:spLocks noGrp="1"/>
          </p:cNvSpPr>
          <p:nvPr>
            <p:ph type="title"/>
          </p:nvPr>
        </p:nvSpPr>
        <p:spPr>
          <a:xfrm>
            <a:off x="1028699" y="627062"/>
            <a:ext cx="10029825" cy="1340615"/>
          </a:xfrm>
        </p:spPr>
        <p:txBody>
          <a:bodyPr/>
          <a:lstStyle/>
          <a:p>
            <a:r>
              <a:rPr lang="en-US" dirty="0"/>
              <a:t>MH algorithm</a:t>
            </a:r>
          </a:p>
        </p:txBody>
      </p:sp>
      <p:sp>
        <p:nvSpPr>
          <p:cNvPr id="34" name="Date Placeholder 33">
            <a:extLst>
              <a:ext uri="{FF2B5EF4-FFF2-40B4-BE49-F238E27FC236}">
                <a16:creationId xmlns:a16="http://schemas.microsoft.com/office/drawing/2014/main" id="{D30A968E-AB03-4BB5-BF8E-EB31DFD33B17}"/>
              </a:ext>
            </a:extLst>
          </p:cNvPr>
          <p:cNvSpPr>
            <a:spLocks noGrp="1"/>
          </p:cNvSpPr>
          <p:nvPr>
            <p:ph type="dt" sz="half" idx="2"/>
          </p:nvPr>
        </p:nvSpPr>
        <p:spPr/>
        <p:txBody>
          <a:bodyPr/>
          <a:lstStyle/>
          <a:p>
            <a:fld id="{9FEF76E7-2EBE-4103-B764-AD23619BE076}" type="datetime1">
              <a:rPr lang="en-US" smtClean="0"/>
              <a:pPr/>
              <a:t>2/23/2021</a:t>
            </a:fld>
            <a:endParaRPr lang="en-US" dirty="0"/>
          </a:p>
        </p:txBody>
      </p:sp>
      <p:sp>
        <p:nvSpPr>
          <p:cNvPr id="35" name="Slide Number Placeholder 34">
            <a:extLst>
              <a:ext uri="{FF2B5EF4-FFF2-40B4-BE49-F238E27FC236}">
                <a16:creationId xmlns:a16="http://schemas.microsoft.com/office/drawing/2014/main" id="{5789CCB9-138D-4D90-8AFB-AC5C73612512}"/>
              </a:ext>
            </a:extLst>
          </p:cNvPr>
          <p:cNvSpPr>
            <a:spLocks noGrp="1"/>
          </p:cNvSpPr>
          <p:nvPr>
            <p:ph type="sldNum" sz="quarter" idx="4"/>
          </p:nvPr>
        </p:nvSpPr>
        <p:spPr/>
        <p:txBody>
          <a:bodyPr/>
          <a:lstStyle/>
          <a:p>
            <a:fld id="{294A09A9-5501-47C1-A89A-A340965A2BE2}" type="slidenum">
              <a:rPr lang="en-US" smtClean="0"/>
              <a:pPr/>
              <a:t>50</a:t>
            </a:fld>
            <a:endParaRPr lang="en-US" dirty="0"/>
          </a:p>
        </p:txBody>
      </p:sp>
      <mc:AlternateContent xmlns:mc="http://schemas.openxmlformats.org/markup-compatibility/2006">
        <mc:Choice xmlns:a14="http://schemas.microsoft.com/office/drawing/2010/main" Requires="a14">
          <p:sp>
            <p:nvSpPr>
              <p:cNvPr id="2" name="Rectangle 1">
                <a:extLst>
                  <a:ext uri="{FF2B5EF4-FFF2-40B4-BE49-F238E27FC236}">
                    <a16:creationId xmlns:a16="http://schemas.microsoft.com/office/drawing/2014/main" id="{7235C6AB-042E-4C74-82D8-9F968BD89493}"/>
                  </a:ext>
                </a:extLst>
              </p:cNvPr>
              <p:cNvSpPr/>
              <p:nvPr/>
            </p:nvSpPr>
            <p:spPr>
              <a:xfrm>
                <a:off x="370139" y="1749097"/>
                <a:ext cx="3623970" cy="3289555"/>
              </a:xfrm>
              <a:prstGeom prst="rect">
                <a:avLst/>
              </a:prstGeom>
            </p:spPr>
            <p:txBody>
              <a:bodyPr wrap="square">
                <a:spAutoFit/>
              </a:bodyPr>
              <a:lstStyle/>
              <a:p>
                <a:pPr>
                  <a:lnSpc>
                    <a:spcPct val="150000"/>
                  </a:lnSpc>
                </a:pPr>
                <a:r>
                  <a:rPr lang="en-GB" sz="1400" dirty="0">
                    <a:solidFill>
                      <a:schemeClr val="accent2">
                        <a:lumMod val="50000"/>
                      </a:schemeClr>
                    </a:solidFill>
                  </a:rPr>
                  <a:t>Next iteration:</a:t>
                </a:r>
              </a:p>
              <a:p>
                <a:pPr marL="285750" indent="-285750">
                  <a:lnSpc>
                    <a:spcPct val="150000"/>
                  </a:lnSpc>
                  <a:buFont typeface="Arial" panose="020B0604020202020204" pitchFamily="34" charset="0"/>
                  <a:buChar char="•"/>
                </a:pPr>
                <a14:m>
                  <m:oMath xmlns:m="http://schemas.openxmlformats.org/officeDocument/2006/math">
                    <m:sSub>
                      <m:sSubPr>
                        <m:ctrlPr>
                          <a:rPr lang="en-GB" sz="1400" b="1" i="1">
                            <a:solidFill>
                              <a:schemeClr val="accent1">
                                <a:lumMod val="10000"/>
                              </a:schemeClr>
                            </a:solidFill>
                            <a:latin typeface="Cambria Math" panose="02040503050406030204" pitchFamily="18" charset="0"/>
                          </a:rPr>
                        </m:ctrlPr>
                      </m:sSubPr>
                      <m:e>
                        <m:r>
                          <a:rPr lang="en-GB" sz="1400" b="1" i="1">
                            <a:solidFill>
                              <a:schemeClr val="accent1">
                                <a:lumMod val="10000"/>
                              </a:schemeClr>
                            </a:solidFill>
                            <a:latin typeface="Cambria Math" panose="02040503050406030204" pitchFamily="18" charset="0"/>
                          </a:rPr>
                          <m:t>𝜽</m:t>
                        </m:r>
                      </m:e>
                      <m:sub>
                        <m:r>
                          <a:rPr lang="en-GB" sz="1400" b="1" i="1">
                            <a:solidFill>
                              <a:schemeClr val="accent1">
                                <a:lumMod val="10000"/>
                              </a:schemeClr>
                            </a:solidFill>
                            <a:latin typeface="Cambria Math" panose="02040503050406030204" pitchFamily="18" charset="0"/>
                          </a:rPr>
                          <m:t>𝒏𝒆𝒘</m:t>
                        </m:r>
                      </m:sub>
                    </m:sSub>
                    <m:r>
                      <a:rPr lang="en-GB" sz="1400" b="1" i="1">
                        <a:solidFill>
                          <a:schemeClr val="accent1">
                            <a:lumMod val="10000"/>
                          </a:schemeClr>
                        </a:solidFill>
                        <a:latin typeface="Cambria Math" panose="02040503050406030204" pitchFamily="18" charset="0"/>
                      </a:rPr>
                      <m:t>=</m:t>
                    </m:r>
                    <m:r>
                      <a:rPr lang="en-GB" sz="1400" b="1" i="1">
                        <a:solidFill>
                          <a:schemeClr val="accent1">
                            <a:lumMod val="10000"/>
                          </a:schemeClr>
                        </a:solidFill>
                        <a:latin typeface="Cambria Math" panose="02040503050406030204" pitchFamily="18" charset="0"/>
                      </a:rPr>
                      <m:t>𝟎</m:t>
                    </m:r>
                    <m:r>
                      <a:rPr lang="en-GB" sz="1400" b="1" i="1">
                        <a:solidFill>
                          <a:schemeClr val="accent1">
                            <a:lumMod val="10000"/>
                          </a:schemeClr>
                        </a:solidFill>
                        <a:latin typeface="Cambria Math" panose="02040503050406030204" pitchFamily="18" charset="0"/>
                      </a:rPr>
                      <m:t>.</m:t>
                    </m:r>
                    <m:r>
                      <a:rPr lang="en-GB" sz="1400" b="1" i="1" smtClean="0">
                        <a:solidFill>
                          <a:schemeClr val="accent1">
                            <a:lumMod val="10000"/>
                          </a:schemeClr>
                        </a:solidFill>
                        <a:latin typeface="Cambria Math" panose="02040503050406030204" pitchFamily="18" charset="0"/>
                      </a:rPr>
                      <m:t>𝟎𝟖𝟖</m:t>
                    </m:r>
                  </m:oMath>
                </a14:m>
                <a:r>
                  <a:rPr lang="en-GB" sz="1400" dirty="0">
                    <a:solidFill>
                      <a:schemeClr val="accent2">
                        <a:lumMod val="50000"/>
                      </a:schemeClr>
                    </a:solidFill>
                  </a:rPr>
                  <a:t> </a:t>
                </a:r>
                <a:r>
                  <a:rPr lang="en-GB" sz="1400" dirty="0">
                    <a:solidFill>
                      <a:schemeClr val="tx2">
                        <a:lumMod val="50000"/>
                      </a:schemeClr>
                    </a:solidFill>
                  </a:rPr>
                  <a:t>is drawn as been drawn from our proposal distribution with mean </a:t>
                </a:r>
                <a14:m>
                  <m:oMath xmlns:m="http://schemas.openxmlformats.org/officeDocument/2006/math">
                    <m:sSub>
                      <m:sSubPr>
                        <m:ctrlPr>
                          <a:rPr lang="en-GB" sz="1400" b="1" i="1">
                            <a:solidFill>
                              <a:schemeClr val="accent1">
                                <a:lumMod val="10000"/>
                              </a:schemeClr>
                            </a:solidFill>
                            <a:latin typeface="Cambria Math" panose="02040503050406030204" pitchFamily="18" charset="0"/>
                          </a:rPr>
                        </m:ctrlPr>
                      </m:sSubPr>
                      <m:e>
                        <m:r>
                          <a:rPr lang="en-GB" sz="1400" b="1" i="1">
                            <a:solidFill>
                              <a:schemeClr val="accent1">
                                <a:lumMod val="10000"/>
                              </a:schemeClr>
                            </a:solidFill>
                            <a:latin typeface="Cambria Math" panose="02040503050406030204" pitchFamily="18" charset="0"/>
                          </a:rPr>
                          <m:t>𝜽</m:t>
                        </m:r>
                      </m:e>
                      <m:sub>
                        <m:r>
                          <a:rPr lang="en-GB" sz="1400" b="1" i="1" smtClean="0">
                            <a:solidFill>
                              <a:schemeClr val="accent1">
                                <a:lumMod val="10000"/>
                              </a:schemeClr>
                            </a:solidFill>
                            <a:latin typeface="Cambria Math" panose="02040503050406030204" pitchFamily="18" charset="0"/>
                          </a:rPr>
                          <m:t>𝒊</m:t>
                        </m:r>
                        <m:r>
                          <a:rPr lang="en-GB" sz="1400" b="1" i="1" smtClean="0">
                            <a:solidFill>
                              <a:schemeClr val="accent1">
                                <a:lumMod val="10000"/>
                              </a:schemeClr>
                            </a:solidFill>
                            <a:latin typeface="Cambria Math" panose="02040503050406030204" pitchFamily="18" charset="0"/>
                          </a:rPr>
                          <m:t>−</m:t>
                        </m:r>
                        <m:r>
                          <a:rPr lang="en-GB" sz="1400" b="1" i="1" smtClean="0">
                            <a:solidFill>
                              <a:schemeClr val="accent1">
                                <a:lumMod val="10000"/>
                              </a:schemeClr>
                            </a:solidFill>
                            <a:latin typeface="Cambria Math" panose="02040503050406030204" pitchFamily="18" charset="0"/>
                          </a:rPr>
                          <m:t>𝟏</m:t>
                        </m:r>
                      </m:sub>
                    </m:sSub>
                    <m:r>
                      <a:rPr lang="en-GB" sz="1400" b="1" i="1">
                        <a:solidFill>
                          <a:schemeClr val="accent1">
                            <a:lumMod val="10000"/>
                          </a:schemeClr>
                        </a:solidFill>
                        <a:latin typeface="Cambria Math" panose="02040503050406030204" pitchFamily="18" charset="0"/>
                      </a:rPr>
                      <m:t>=</m:t>
                    </m:r>
                    <m:r>
                      <a:rPr lang="en-GB" sz="1400" b="1" i="1">
                        <a:solidFill>
                          <a:schemeClr val="accent1">
                            <a:lumMod val="10000"/>
                          </a:schemeClr>
                        </a:solidFill>
                        <a:latin typeface="Cambria Math" panose="02040503050406030204" pitchFamily="18" charset="0"/>
                      </a:rPr>
                      <m:t>𝟎</m:t>
                    </m:r>
                    <m:r>
                      <a:rPr lang="en-GB" sz="1400" b="1" i="1">
                        <a:solidFill>
                          <a:schemeClr val="accent1">
                            <a:lumMod val="10000"/>
                          </a:schemeClr>
                        </a:solidFill>
                        <a:latin typeface="Cambria Math" panose="02040503050406030204" pitchFamily="18" charset="0"/>
                      </a:rPr>
                      <m:t>.</m:t>
                    </m:r>
                    <m:r>
                      <a:rPr lang="en-GB" sz="1400" b="1" i="1" smtClean="0">
                        <a:solidFill>
                          <a:schemeClr val="accent1">
                            <a:lumMod val="10000"/>
                          </a:schemeClr>
                        </a:solidFill>
                        <a:latin typeface="Cambria Math" panose="02040503050406030204" pitchFamily="18" charset="0"/>
                      </a:rPr>
                      <m:t>𝟐𝟖𝟔</m:t>
                    </m:r>
                  </m:oMath>
                </a14:m>
                <a:r>
                  <a:rPr lang="en-GB" sz="1200" dirty="0">
                    <a:solidFill>
                      <a:schemeClr val="accent1">
                        <a:lumMod val="10000"/>
                      </a:schemeClr>
                    </a:solidFill>
                  </a:rPr>
                  <a:t> </a:t>
                </a:r>
              </a:p>
              <a:p>
                <a:pPr marL="285750" indent="-285750">
                  <a:lnSpc>
                    <a:spcPct val="150000"/>
                  </a:lnSpc>
                  <a:buFont typeface="Arial" panose="020B0604020202020204" pitchFamily="34" charset="0"/>
                  <a:buChar char="•"/>
                </a:pPr>
                <a:r>
                  <a:rPr lang="en-GB" sz="1400" dirty="0">
                    <a:solidFill>
                      <a:schemeClr val="tx2">
                        <a:lumMod val="50000"/>
                      </a:schemeClr>
                    </a:solidFill>
                  </a:rPr>
                  <a:t>The </a:t>
                </a:r>
                <a14:m>
                  <m:oMath xmlns:m="http://schemas.openxmlformats.org/officeDocument/2006/math">
                    <m:r>
                      <a:rPr lang="en-GB" sz="1400" b="1" i="1">
                        <a:solidFill>
                          <a:schemeClr val="bg2">
                            <a:lumMod val="10000"/>
                          </a:schemeClr>
                        </a:solidFill>
                        <a:latin typeface="Cambria Math" panose="02040503050406030204" pitchFamily="18" charset="0"/>
                      </a:rPr>
                      <m:t>𝒓</m:t>
                    </m:r>
                    <m:r>
                      <a:rPr lang="en-GB" sz="1400" b="1" i="1">
                        <a:solidFill>
                          <a:schemeClr val="bg2">
                            <a:lumMod val="10000"/>
                          </a:schemeClr>
                        </a:solidFill>
                        <a:latin typeface="Cambria Math" panose="02040503050406030204" pitchFamily="18" charset="0"/>
                      </a:rPr>
                      <m:t>(</m:t>
                    </m:r>
                    <m:sSub>
                      <m:sSubPr>
                        <m:ctrlPr>
                          <a:rPr lang="en-GB" sz="1400" b="1" i="1">
                            <a:solidFill>
                              <a:schemeClr val="bg2">
                                <a:lumMod val="10000"/>
                              </a:schemeClr>
                            </a:solidFill>
                            <a:latin typeface="Cambria Math" panose="02040503050406030204" pitchFamily="18" charset="0"/>
                          </a:rPr>
                        </m:ctrlPr>
                      </m:sSubPr>
                      <m:e>
                        <m:r>
                          <a:rPr lang="en-GB" sz="1400" b="1" i="1">
                            <a:solidFill>
                              <a:schemeClr val="bg2">
                                <a:lumMod val="10000"/>
                              </a:schemeClr>
                            </a:solidFill>
                            <a:latin typeface="Cambria Math" panose="02040503050406030204" pitchFamily="18" charset="0"/>
                          </a:rPr>
                          <m:t>𝜽</m:t>
                        </m:r>
                      </m:e>
                      <m:sub>
                        <m:r>
                          <a:rPr lang="en-GB" sz="1400" b="1" i="1">
                            <a:solidFill>
                              <a:schemeClr val="bg2">
                                <a:lumMod val="10000"/>
                              </a:schemeClr>
                            </a:solidFill>
                            <a:latin typeface="Cambria Math" panose="02040503050406030204" pitchFamily="18" charset="0"/>
                          </a:rPr>
                          <m:t>𝒏𝒆𝒘</m:t>
                        </m:r>
                      </m:sub>
                    </m:sSub>
                    <m:r>
                      <a:rPr lang="en-GB" sz="1400" b="1" i="1">
                        <a:solidFill>
                          <a:schemeClr val="bg2">
                            <a:lumMod val="10000"/>
                          </a:schemeClr>
                        </a:solidFill>
                        <a:latin typeface="Cambria Math" panose="02040503050406030204" pitchFamily="18" charset="0"/>
                      </a:rPr>
                      <m:t>, </m:t>
                    </m:r>
                    <m:sSub>
                      <m:sSubPr>
                        <m:ctrlPr>
                          <a:rPr lang="en-GB" sz="1400" b="1" i="1">
                            <a:solidFill>
                              <a:schemeClr val="bg2">
                                <a:lumMod val="10000"/>
                              </a:schemeClr>
                            </a:solidFill>
                            <a:latin typeface="Cambria Math" panose="02040503050406030204" pitchFamily="18" charset="0"/>
                          </a:rPr>
                        </m:ctrlPr>
                      </m:sSubPr>
                      <m:e>
                        <m:r>
                          <a:rPr lang="en-GB" sz="1400" b="1" i="1">
                            <a:solidFill>
                              <a:schemeClr val="bg2">
                                <a:lumMod val="10000"/>
                              </a:schemeClr>
                            </a:solidFill>
                            <a:latin typeface="Cambria Math" panose="02040503050406030204" pitchFamily="18" charset="0"/>
                          </a:rPr>
                          <m:t>𝜽</m:t>
                        </m:r>
                      </m:e>
                      <m:sub>
                        <m:r>
                          <a:rPr lang="en-GB" sz="1400" b="1" i="1">
                            <a:solidFill>
                              <a:schemeClr val="bg2">
                                <a:lumMod val="10000"/>
                              </a:schemeClr>
                            </a:solidFill>
                            <a:latin typeface="Cambria Math" panose="02040503050406030204" pitchFamily="18" charset="0"/>
                          </a:rPr>
                          <m:t>𝒊</m:t>
                        </m:r>
                        <m:r>
                          <a:rPr lang="en-GB" sz="1400" b="1" i="1">
                            <a:solidFill>
                              <a:schemeClr val="bg2">
                                <a:lumMod val="10000"/>
                              </a:schemeClr>
                            </a:solidFill>
                            <a:latin typeface="Cambria Math" panose="02040503050406030204" pitchFamily="18" charset="0"/>
                          </a:rPr>
                          <m:t>−</m:t>
                        </m:r>
                        <m:r>
                          <a:rPr lang="en-GB" sz="1400" b="1" i="1">
                            <a:solidFill>
                              <a:schemeClr val="bg2">
                                <a:lumMod val="10000"/>
                              </a:schemeClr>
                            </a:solidFill>
                            <a:latin typeface="Cambria Math" panose="02040503050406030204" pitchFamily="18" charset="0"/>
                          </a:rPr>
                          <m:t>𝟏</m:t>
                        </m:r>
                      </m:sub>
                    </m:sSub>
                    <m:r>
                      <a:rPr lang="en-GB" sz="1400" b="1" i="1">
                        <a:solidFill>
                          <a:schemeClr val="bg2">
                            <a:lumMod val="10000"/>
                          </a:schemeClr>
                        </a:solidFill>
                        <a:latin typeface="Cambria Math" panose="02040503050406030204" pitchFamily="18" charset="0"/>
                      </a:rPr>
                      <m:t>) </m:t>
                    </m:r>
                  </m:oMath>
                </a14:m>
                <a:r>
                  <a:rPr lang="en-GB" sz="1400" dirty="0">
                    <a:solidFill>
                      <a:schemeClr val="tx2">
                        <a:lumMod val="50000"/>
                      </a:schemeClr>
                    </a:solidFill>
                  </a:rPr>
                  <a:t> is now </a:t>
                </a:r>
                <a:r>
                  <a:rPr lang="en-GB" sz="1400" b="1" dirty="0">
                    <a:solidFill>
                      <a:schemeClr val="accent1">
                        <a:lumMod val="10000"/>
                      </a:schemeClr>
                    </a:solidFill>
                  </a:rPr>
                  <a:t>0.039.</a:t>
                </a:r>
              </a:p>
              <a:p>
                <a:pPr marL="285750" indent="-285750">
                  <a:lnSpc>
                    <a:spcPct val="150000"/>
                  </a:lnSpc>
                  <a:buFont typeface="Arial" panose="020B0604020202020204" pitchFamily="34" charset="0"/>
                  <a:buChar char="•"/>
                </a:pPr>
                <a:r>
                  <a:rPr lang="en-GB" sz="1400" b="1" dirty="0">
                    <a:solidFill>
                      <a:schemeClr val="accent1">
                        <a:lumMod val="10000"/>
                      </a:schemeClr>
                    </a:solidFill>
                  </a:rPr>
                  <a:t>The acceptance ratio </a:t>
                </a:r>
                <a14:m>
                  <m:oMath xmlns:m="http://schemas.openxmlformats.org/officeDocument/2006/math">
                    <m:r>
                      <a:rPr lang="en-GB" sz="1400" b="1" i="1">
                        <a:solidFill>
                          <a:schemeClr val="bg2">
                            <a:lumMod val="10000"/>
                          </a:schemeClr>
                        </a:solidFill>
                        <a:latin typeface="Cambria Math" panose="02040503050406030204" pitchFamily="18" charset="0"/>
                      </a:rPr>
                      <m:t>𝜶</m:t>
                    </m:r>
                    <m:r>
                      <a:rPr lang="en-GB" sz="1400" b="1" i="1">
                        <a:solidFill>
                          <a:schemeClr val="bg2">
                            <a:lumMod val="10000"/>
                          </a:schemeClr>
                        </a:solidFill>
                        <a:latin typeface="Cambria Math" panose="02040503050406030204" pitchFamily="18" charset="0"/>
                      </a:rPr>
                      <m:t>(</m:t>
                    </m:r>
                    <m:sSub>
                      <m:sSubPr>
                        <m:ctrlPr>
                          <a:rPr lang="en-GB" sz="1400" b="1" i="1">
                            <a:solidFill>
                              <a:schemeClr val="bg2">
                                <a:lumMod val="10000"/>
                              </a:schemeClr>
                            </a:solidFill>
                            <a:latin typeface="Cambria Math" panose="02040503050406030204" pitchFamily="18" charset="0"/>
                          </a:rPr>
                        </m:ctrlPr>
                      </m:sSubPr>
                      <m:e>
                        <m:r>
                          <a:rPr lang="en-GB" sz="1400" b="1" i="1">
                            <a:solidFill>
                              <a:schemeClr val="bg2">
                                <a:lumMod val="10000"/>
                              </a:schemeClr>
                            </a:solidFill>
                            <a:latin typeface="Cambria Math" panose="02040503050406030204" pitchFamily="18" charset="0"/>
                          </a:rPr>
                          <m:t>𝜽</m:t>
                        </m:r>
                      </m:e>
                      <m:sub>
                        <m:r>
                          <a:rPr lang="en-GB" sz="1400" b="1" i="1">
                            <a:solidFill>
                              <a:schemeClr val="bg2">
                                <a:lumMod val="10000"/>
                              </a:schemeClr>
                            </a:solidFill>
                            <a:latin typeface="Cambria Math" panose="02040503050406030204" pitchFamily="18" charset="0"/>
                          </a:rPr>
                          <m:t>𝒏𝒆𝒘</m:t>
                        </m:r>
                      </m:sub>
                    </m:sSub>
                    <m:r>
                      <a:rPr lang="en-GB" sz="1400" b="1" i="1">
                        <a:solidFill>
                          <a:schemeClr val="bg2">
                            <a:lumMod val="10000"/>
                          </a:schemeClr>
                        </a:solidFill>
                        <a:latin typeface="Cambria Math" panose="02040503050406030204" pitchFamily="18" charset="0"/>
                      </a:rPr>
                      <m:t>, </m:t>
                    </m:r>
                    <m:sSub>
                      <m:sSubPr>
                        <m:ctrlPr>
                          <a:rPr lang="en-GB" sz="1400" b="1" i="1">
                            <a:solidFill>
                              <a:schemeClr val="bg2">
                                <a:lumMod val="10000"/>
                              </a:schemeClr>
                            </a:solidFill>
                            <a:latin typeface="Cambria Math" panose="02040503050406030204" pitchFamily="18" charset="0"/>
                          </a:rPr>
                        </m:ctrlPr>
                      </m:sSubPr>
                      <m:e>
                        <m:r>
                          <a:rPr lang="en-GB" sz="1400" b="1" i="1">
                            <a:solidFill>
                              <a:schemeClr val="bg2">
                                <a:lumMod val="10000"/>
                              </a:schemeClr>
                            </a:solidFill>
                            <a:latin typeface="Cambria Math" panose="02040503050406030204" pitchFamily="18" charset="0"/>
                          </a:rPr>
                          <m:t>𝜽</m:t>
                        </m:r>
                      </m:e>
                      <m:sub>
                        <m:r>
                          <a:rPr lang="en-GB" sz="1400" b="1" i="1">
                            <a:solidFill>
                              <a:schemeClr val="bg2">
                                <a:lumMod val="10000"/>
                              </a:schemeClr>
                            </a:solidFill>
                            <a:latin typeface="Cambria Math" panose="02040503050406030204" pitchFamily="18" charset="0"/>
                          </a:rPr>
                          <m:t>𝒊</m:t>
                        </m:r>
                        <m:r>
                          <a:rPr lang="en-GB" sz="1400" b="1" i="1">
                            <a:solidFill>
                              <a:schemeClr val="bg2">
                                <a:lumMod val="10000"/>
                              </a:schemeClr>
                            </a:solidFill>
                            <a:latin typeface="Cambria Math" panose="02040503050406030204" pitchFamily="18" charset="0"/>
                          </a:rPr>
                          <m:t>−</m:t>
                        </m:r>
                        <m:r>
                          <a:rPr lang="en-GB" sz="1400" b="1" i="1">
                            <a:solidFill>
                              <a:schemeClr val="bg2">
                                <a:lumMod val="10000"/>
                              </a:schemeClr>
                            </a:solidFill>
                            <a:latin typeface="Cambria Math" panose="02040503050406030204" pitchFamily="18" charset="0"/>
                          </a:rPr>
                          <m:t>𝟏</m:t>
                        </m:r>
                      </m:sub>
                    </m:sSub>
                    <m:r>
                      <a:rPr lang="en-GB" sz="1400" b="1" i="1">
                        <a:solidFill>
                          <a:schemeClr val="bg2">
                            <a:lumMod val="10000"/>
                          </a:schemeClr>
                        </a:solidFill>
                        <a:latin typeface="Cambria Math" panose="02040503050406030204" pitchFamily="18" charset="0"/>
                      </a:rPr>
                      <m:t>)</m:t>
                    </m:r>
                  </m:oMath>
                </a14:m>
                <a:r>
                  <a:rPr lang="en-GB" sz="1400" b="1" dirty="0">
                    <a:solidFill>
                      <a:schemeClr val="accent1">
                        <a:lumMod val="10000"/>
                      </a:schemeClr>
                    </a:solidFill>
                  </a:rPr>
                  <a:t> = 0.039 </a:t>
                </a:r>
                <a:r>
                  <a:rPr lang="en-GB" sz="1400" b="1" dirty="0">
                    <a:solidFill>
                      <a:schemeClr val="tx2">
                        <a:lumMod val="50000"/>
                      </a:schemeClr>
                    </a:solidFill>
                  </a:rPr>
                  <a:t>(&lt; 1).</a:t>
                </a:r>
              </a:p>
              <a:p>
                <a:pPr marL="285750" indent="-285750">
                  <a:lnSpc>
                    <a:spcPct val="150000"/>
                  </a:lnSpc>
                  <a:buFont typeface="Arial" panose="020B0604020202020204" pitchFamily="34" charset="0"/>
                  <a:buChar char="•"/>
                </a:pPr>
                <a:endParaRPr lang="en-GB" sz="1400" b="1" dirty="0">
                  <a:solidFill>
                    <a:schemeClr val="tx2">
                      <a:lumMod val="50000"/>
                    </a:schemeClr>
                  </a:solidFill>
                </a:endParaRPr>
              </a:p>
              <a:p>
                <a:pPr>
                  <a:lnSpc>
                    <a:spcPct val="150000"/>
                  </a:lnSpc>
                </a:pPr>
                <a:r>
                  <a:rPr lang="en-GB" sz="1400" dirty="0">
                    <a:solidFill>
                      <a:schemeClr val="accent2">
                        <a:lumMod val="50000"/>
                      </a:schemeClr>
                    </a:solidFill>
                  </a:rPr>
                  <a:t>Here </a:t>
                </a:r>
                <a14:m>
                  <m:oMath xmlns:m="http://schemas.openxmlformats.org/officeDocument/2006/math">
                    <m:r>
                      <a:rPr lang="en-GB" sz="1400" b="1" i="1">
                        <a:solidFill>
                          <a:schemeClr val="bg2">
                            <a:lumMod val="10000"/>
                          </a:schemeClr>
                        </a:solidFill>
                        <a:latin typeface="Cambria Math" panose="02040503050406030204" pitchFamily="18" charset="0"/>
                      </a:rPr>
                      <m:t>𝒖</m:t>
                    </m:r>
                    <m:r>
                      <a:rPr lang="en-GB" sz="1400" b="1" i="1" smtClean="0">
                        <a:solidFill>
                          <a:schemeClr val="bg2">
                            <a:lumMod val="10000"/>
                          </a:schemeClr>
                        </a:solidFill>
                        <a:latin typeface="Cambria Math" panose="02040503050406030204" pitchFamily="18" charset="0"/>
                      </a:rPr>
                      <m:t>=</m:t>
                    </m:r>
                    <m:r>
                      <a:rPr lang="en-GB" sz="1400" b="1" i="1" smtClean="0">
                        <a:solidFill>
                          <a:schemeClr val="bg2">
                            <a:lumMod val="10000"/>
                          </a:schemeClr>
                        </a:solidFill>
                        <a:latin typeface="Cambria Math" panose="02040503050406030204" pitchFamily="18" charset="0"/>
                      </a:rPr>
                      <m:t>𝟎</m:t>
                    </m:r>
                    <m:r>
                      <a:rPr lang="en-GB" sz="1400" b="1" i="1" smtClean="0">
                        <a:solidFill>
                          <a:schemeClr val="bg2">
                            <a:lumMod val="10000"/>
                          </a:schemeClr>
                        </a:solidFill>
                        <a:latin typeface="Cambria Math" panose="02040503050406030204" pitchFamily="18" charset="0"/>
                      </a:rPr>
                      <m:t>.</m:t>
                    </m:r>
                    <m:r>
                      <a:rPr lang="en-GB" sz="1400" b="1" i="1" smtClean="0">
                        <a:solidFill>
                          <a:schemeClr val="bg2">
                            <a:lumMod val="10000"/>
                          </a:schemeClr>
                        </a:solidFill>
                        <a:latin typeface="Cambria Math" panose="02040503050406030204" pitchFamily="18" charset="0"/>
                      </a:rPr>
                      <m:t>𝟐𝟒𝟕</m:t>
                    </m:r>
                    <m:r>
                      <a:rPr lang="en-GB" sz="1400" b="1" i="1" smtClean="0">
                        <a:solidFill>
                          <a:schemeClr val="bg2">
                            <a:lumMod val="10000"/>
                          </a:schemeClr>
                        </a:solidFill>
                        <a:latin typeface="Cambria Math" panose="02040503050406030204" pitchFamily="18" charset="0"/>
                      </a:rPr>
                      <m:t> </m:t>
                    </m:r>
                    <m:r>
                      <a:rPr lang="en-GB" sz="1400" b="1" i="1" smtClean="0">
                        <a:solidFill>
                          <a:schemeClr val="bg2">
                            <a:lumMod val="10000"/>
                          </a:schemeClr>
                        </a:solidFill>
                        <a:latin typeface="Cambria Math" panose="02040503050406030204" pitchFamily="18" charset="0"/>
                      </a:rPr>
                      <m:t>𝒂𝒏𝒅</m:t>
                    </m:r>
                    <m:r>
                      <a:rPr lang="en-GB" sz="1400" b="1" i="1" smtClean="0">
                        <a:solidFill>
                          <a:schemeClr val="bg2">
                            <a:lumMod val="10000"/>
                          </a:schemeClr>
                        </a:solidFill>
                        <a:latin typeface="Cambria Math" panose="02040503050406030204" pitchFamily="18" charset="0"/>
                      </a:rPr>
                      <m:t> </m:t>
                    </m:r>
                    <m:r>
                      <a:rPr lang="en-GB" sz="1400" b="1" i="1">
                        <a:solidFill>
                          <a:schemeClr val="bg2">
                            <a:lumMod val="10000"/>
                          </a:schemeClr>
                        </a:solidFill>
                        <a:latin typeface="Cambria Math" panose="02040503050406030204" pitchFamily="18" charset="0"/>
                      </a:rPr>
                      <m:t>𝒓</m:t>
                    </m:r>
                    <m:r>
                      <a:rPr lang="en-GB" sz="1400" b="1" i="1" smtClean="0">
                        <a:solidFill>
                          <a:schemeClr val="bg2">
                            <a:lumMod val="10000"/>
                          </a:schemeClr>
                        </a:solidFill>
                        <a:latin typeface="Cambria Math" panose="02040503050406030204" pitchFamily="18" charset="0"/>
                      </a:rPr>
                      <m:t>=</m:t>
                    </m:r>
                    <m:r>
                      <a:rPr lang="en-GB" sz="1400" b="1" i="1" smtClean="0">
                        <a:solidFill>
                          <a:schemeClr val="bg2">
                            <a:lumMod val="10000"/>
                          </a:schemeClr>
                        </a:solidFill>
                        <a:latin typeface="Cambria Math" panose="02040503050406030204" pitchFamily="18" charset="0"/>
                      </a:rPr>
                      <m:t>𝟎</m:t>
                    </m:r>
                    <m:r>
                      <a:rPr lang="en-GB" sz="1400" b="1" i="1" smtClean="0">
                        <a:solidFill>
                          <a:schemeClr val="bg2">
                            <a:lumMod val="10000"/>
                          </a:schemeClr>
                        </a:solidFill>
                        <a:latin typeface="Cambria Math" panose="02040503050406030204" pitchFamily="18" charset="0"/>
                      </a:rPr>
                      <m:t>.</m:t>
                    </m:r>
                    <m:r>
                      <a:rPr lang="en-GB" sz="1400" b="1" i="1" smtClean="0">
                        <a:solidFill>
                          <a:schemeClr val="bg2">
                            <a:lumMod val="10000"/>
                          </a:schemeClr>
                        </a:solidFill>
                        <a:latin typeface="Cambria Math" panose="02040503050406030204" pitchFamily="18" charset="0"/>
                      </a:rPr>
                      <m:t>𝟎𝟑𝟗</m:t>
                    </m:r>
                  </m:oMath>
                </a14:m>
                <a:r>
                  <a:rPr lang="en-GB" sz="1400" dirty="0">
                    <a:solidFill>
                      <a:schemeClr val="accent2">
                        <a:lumMod val="50000"/>
                      </a:schemeClr>
                    </a:solidFill>
                  </a:rPr>
                  <a:t>.</a:t>
                </a:r>
              </a:p>
              <a:p>
                <a:pPr>
                  <a:lnSpc>
                    <a:spcPct val="150000"/>
                  </a:lnSpc>
                </a:pPr>
                <a:r>
                  <a:rPr lang="en-GB" sz="1400" dirty="0">
                    <a:solidFill>
                      <a:schemeClr val="accent2">
                        <a:lumMod val="50000"/>
                      </a:schemeClr>
                    </a:solidFill>
                  </a:rPr>
                  <a:t>Hence </a:t>
                </a:r>
                <a14:m>
                  <m:oMath xmlns:m="http://schemas.openxmlformats.org/officeDocument/2006/math">
                    <m:r>
                      <a:rPr lang="en-GB" sz="1400" b="1" i="1">
                        <a:solidFill>
                          <a:schemeClr val="bg2">
                            <a:lumMod val="10000"/>
                          </a:schemeClr>
                        </a:solidFill>
                        <a:latin typeface="Cambria Math" panose="02040503050406030204" pitchFamily="18" charset="0"/>
                      </a:rPr>
                      <m:t>𝒖</m:t>
                    </m:r>
                    <m:r>
                      <a:rPr lang="en-GB" sz="1400" b="1" i="1">
                        <a:solidFill>
                          <a:schemeClr val="bg2">
                            <a:lumMod val="10000"/>
                          </a:schemeClr>
                        </a:solidFill>
                        <a:latin typeface="Cambria Math" panose="02040503050406030204" pitchFamily="18" charset="0"/>
                      </a:rPr>
                      <m:t>&lt;</m:t>
                    </m:r>
                    <m:r>
                      <a:rPr lang="en-GB" sz="1400" b="1" i="1">
                        <a:solidFill>
                          <a:schemeClr val="bg2">
                            <a:lumMod val="10000"/>
                          </a:schemeClr>
                        </a:solidFill>
                        <a:latin typeface="Cambria Math" panose="02040503050406030204" pitchFamily="18" charset="0"/>
                      </a:rPr>
                      <m:t>𝒓</m:t>
                    </m:r>
                  </m:oMath>
                </a14:m>
                <a:r>
                  <a:rPr lang="en-GB" sz="1400" dirty="0">
                    <a:solidFill>
                      <a:schemeClr val="accent2">
                        <a:lumMod val="50000"/>
                      </a:schemeClr>
                    </a:solidFill>
                  </a:rPr>
                  <a:t> and we reject </a:t>
                </a:r>
                <a14:m>
                  <m:oMath xmlns:m="http://schemas.openxmlformats.org/officeDocument/2006/math">
                    <m:sSub>
                      <m:sSubPr>
                        <m:ctrlPr>
                          <a:rPr lang="en-GB" sz="1400" b="1" i="1">
                            <a:solidFill>
                              <a:schemeClr val="bg2">
                                <a:lumMod val="10000"/>
                              </a:schemeClr>
                            </a:solidFill>
                            <a:latin typeface="Cambria Math" panose="02040503050406030204" pitchFamily="18" charset="0"/>
                          </a:rPr>
                        </m:ctrlPr>
                      </m:sSubPr>
                      <m:e>
                        <m:r>
                          <a:rPr lang="en-GB" sz="1400" b="1" i="1">
                            <a:solidFill>
                              <a:schemeClr val="bg2">
                                <a:lumMod val="10000"/>
                              </a:schemeClr>
                            </a:solidFill>
                            <a:latin typeface="Cambria Math" panose="02040503050406030204" pitchFamily="18" charset="0"/>
                          </a:rPr>
                          <m:t>𝜽</m:t>
                        </m:r>
                      </m:e>
                      <m:sub>
                        <m:r>
                          <a:rPr lang="en-GB" sz="1400" b="1" i="1">
                            <a:solidFill>
                              <a:schemeClr val="bg2">
                                <a:lumMod val="10000"/>
                              </a:schemeClr>
                            </a:solidFill>
                            <a:latin typeface="Cambria Math" panose="02040503050406030204" pitchFamily="18" charset="0"/>
                          </a:rPr>
                          <m:t>𝒏𝒆𝒘</m:t>
                        </m:r>
                      </m:sub>
                    </m:sSub>
                  </m:oMath>
                </a14:m>
                <a:r>
                  <a:rPr lang="en-GB" sz="1400" dirty="0">
                    <a:solidFill>
                      <a:schemeClr val="accent2">
                        <a:lumMod val="50000"/>
                      </a:schemeClr>
                    </a:solidFill>
                  </a:rPr>
                  <a:t>.</a:t>
                </a:r>
              </a:p>
            </p:txBody>
          </p:sp>
        </mc:Choice>
        <mc:Fallback>
          <p:sp>
            <p:nvSpPr>
              <p:cNvPr id="2" name="Rectangle 1">
                <a:extLst>
                  <a:ext uri="{FF2B5EF4-FFF2-40B4-BE49-F238E27FC236}">
                    <a16:creationId xmlns:a16="http://schemas.microsoft.com/office/drawing/2014/main" id="{7235C6AB-042E-4C74-82D8-9F968BD89493}"/>
                  </a:ext>
                </a:extLst>
              </p:cNvPr>
              <p:cNvSpPr>
                <a:spLocks noRot="1" noChangeAspect="1" noMove="1" noResize="1" noEditPoints="1" noAdjustHandles="1" noChangeArrowheads="1" noChangeShapeType="1" noTextEdit="1"/>
              </p:cNvSpPr>
              <p:nvPr/>
            </p:nvSpPr>
            <p:spPr>
              <a:xfrm>
                <a:off x="370139" y="1749097"/>
                <a:ext cx="3623970" cy="3289555"/>
              </a:xfrm>
              <a:prstGeom prst="rect">
                <a:avLst/>
              </a:prstGeom>
              <a:blipFill>
                <a:blip r:embed="rId3"/>
                <a:stretch>
                  <a:fillRect l="-505" b="-926"/>
                </a:stretch>
              </a:blipFill>
            </p:spPr>
            <p:txBody>
              <a:bodyPr/>
              <a:lstStyle/>
              <a:p>
                <a:r>
                  <a:rPr lang="en-GB">
                    <a:noFill/>
                  </a:rPr>
                  <a:t> </a:t>
                </a:r>
              </a:p>
            </p:txBody>
          </p:sp>
        </mc:Fallback>
      </mc:AlternateContent>
      <p:pic>
        <p:nvPicPr>
          <p:cNvPr id="19458" name="Picture 2" descr="graph6">
            <a:extLst>
              <a:ext uri="{FF2B5EF4-FFF2-40B4-BE49-F238E27FC236}">
                <a16:creationId xmlns:a16="http://schemas.microsoft.com/office/drawing/2014/main" id="{7647FD03-7E26-4F39-BB49-F7B8C9EC60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94109" y="1857896"/>
            <a:ext cx="7680000" cy="432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29898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5" name="Text Placeholder 24">
            <a:extLst>
              <a:ext uri="{FF2B5EF4-FFF2-40B4-BE49-F238E27FC236}">
                <a16:creationId xmlns:a16="http://schemas.microsoft.com/office/drawing/2014/main" id="{BE394849-EE6D-4358-A824-BBF6E518EAEA}"/>
              </a:ext>
            </a:extLst>
          </p:cNvPr>
          <p:cNvSpPr>
            <a:spLocks noGrp="1"/>
          </p:cNvSpPr>
          <p:nvPr>
            <p:ph type="body" sz="quarter" idx="15"/>
          </p:nvPr>
        </p:nvSpPr>
        <p:spPr/>
        <p:txBody>
          <a:bodyPr/>
          <a:lstStyle/>
          <a:p>
            <a:r>
              <a:rPr lang="en-US" dirty="0"/>
              <a:t>05</a:t>
            </a:r>
          </a:p>
        </p:txBody>
      </p:sp>
      <p:sp>
        <p:nvSpPr>
          <p:cNvPr id="18" name="Title 17">
            <a:extLst>
              <a:ext uri="{FF2B5EF4-FFF2-40B4-BE49-F238E27FC236}">
                <a16:creationId xmlns:a16="http://schemas.microsoft.com/office/drawing/2014/main" id="{EA6B7DE5-BFCC-4EEF-9609-8AA1C7CAD3B0}"/>
              </a:ext>
            </a:extLst>
          </p:cNvPr>
          <p:cNvSpPr>
            <a:spLocks noGrp="1"/>
          </p:cNvSpPr>
          <p:nvPr>
            <p:ph type="title"/>
          </p:nvPr>
        </p:nvSpPr>
        <p:spPr>
          <a:xfrm>
            <a:off x="1028699" y="627062"/>
            <a:ext cx="10029825" cy="1340615"/>
          </a:xfrm>
        </p:spPr>
        <p:txBody>
          <a:bodyPr/>
          <a:lstStyle/>
          <a:p>
            <a:r>
              <a:rPr lang="en-US" dirty="0"/>
              <a:t>MH algorithm</a:t>
            </a:r>
          </a:p>
        </p:txBody>
      </p:sp>
      <p:sp>
        <p:nvSpPr>
          <p:cNvPr id="34" name="Date Placeholder 33">
            <a:extLst>
              <a:ext uri="{FF2B5EF4-FFF2-40B4-BE49-F238E27FC236}">
                <a16:creationId xmlns:a16="http://schemas.microsoft.com/office/drawing/2014/main" id="{D30A968E-AB03-4BB5-BF8E-EB31DFD33B17}"/>
              </a:ext>
            </a:extLst>
          </p:cNvPr>
          <p:cNvSpPr>
            <a:spLocks noGrp="1"/>
          </p:cNvSpPr>
          <p:nvPr>
            <p:ph type="dt" sz="half" idx="2"/>
          </p:nvPr>
        </p:nvSpPr>
        <p:spPr/>
        <p:txBody>
          <a:bodyPr/>
          <a:lstStyle/>
          <a:p>
            <a:fld id="{9FEF76E7-2EBE-4103-B764-AD23619BE076}" type="datetime1">
              <a:rPr lang="en-US" smtClean="0"/>
              <a:pPr/>
              <a:t>2/23/2021</a:t>
            </a:fld>
            <a:endParaRPr lang="en-US" dirty="0"/>
          </a:p>
        </p:txBody>
      </p:sp>
      <p:sp>
        <p:nvSpPr>
          <p:cNvPr id="35" name="Slide Number Placeholder 34">
            <a:extLst>
              <a:ext uri="{FF2B5EF4-FFF2-40B4-BE49-F238E27FC236}">
                <a16:creationId xmlns:a16="http://schemas.microsoft.com/office/drawing/2014/main" id="{5789CCB9-138D-4D90-8AFB-AC5C73612512}"/>
              </a:ext>
            </a:extLst>
          </p:cNvPr>
          <p:cNvSpPr>
            <a:spLocks noGrp="1"/>
          </p:cNvSpPr>
          <p:nvPr>
            <p:ph type="sldNum" sz="quarter" idx="4"/>
          </p:nvPr>
        </p:nvSpPr>
        <p:spPr/>
        <p:txBody>
          <a:bodyPr/>
          <a:lstStyle/>
          <a:p>
            <a:fld id="{294A09A9-5501-47C1-A89A-A340965A2BE2}" type="slidenum">
              <a:rPr lang="en-US" smtClean="0"/>
              <a:pPr/>
              <a:t>51</a:t>
            </a:fld>
            <a:endParaRPr lang="en-US" dirty="0"/>
          </a:p>
        </p:txBody>
      </p:sp>
      <mc:AlternateContent xmlns:mc="http://schemas.openxmlformats.org/markup-compatibility/2006">
        <mc:Choice xmlns:a14="http://schemas.microsoft.com/office/drawing/2010/main" Requires="a14">
          <p:sp>
            <p:nvSpPr>
              <p:cNvPr id="2" name="Rectangle 1">
                <a:extLst>
                  <a:ext uri="{FF2B5EF4-FFF2-40B4-BE49-F238E27FC236}">
                    <a16:creationId xmlns:a16="http://schemas.microsoft.com/office/drawing/2014/main" id="{7235C6AB-042E-4C74-82D8-9F968BD89493}"/>
                  </a:ext>
                </a:extLst>
              </p:cNvPr>
              <p:cNvSpPr/>
              <p:nvPr/>
            </p:nvSpPr>
            <p:spPr>
              <a:xfrm>
                <a:off x="370139" y="1749097"/>
                <a:ext cx="3623970" cy="4582665"/>
              </a:xfrm>
              <a:prstGeom prst="rect">
                <a:avLst/>
              </a:prstGeom>
            </p:spPr>
            <p:txBody>
              <a:bodyPr wrap="square">
                <a:spAutoFit/>
              </a:bodyPr>
              <a:lstStyle/>
              <a:p>
                <a:pPr marL="285750" indent="-285750">
                  <a:lnSpc>
                    <a:spcPct val="150000"/>
                  </a:lnSpc>
                  <a:buFont typeface="Arial" panose="020B0604020202020204" pitchFamily="34" charset="0"/>
                  <a:buChar char="•"/>
                </a:pPr>
                <a:r>
                  <a:rPr lang="en-GB" sz="1400" dirty="0">
                    <a:solidFill>
                      <a:schemeClr val="accent2">
                        <a:lumMod val="50000"/>
                      </a:schemeClr>
                    </a:solidFill>
                  </a:rPr>
                  <a:t>The proposed values of </a:t>
                </a:r>
                <a14:m>
                  <m:oMath xmlns:m="http://schemas.openxmlformats.org/officeDocument/2006/math">
                    <m:sSub>
                      <m:sSubPr>
                        <m:ctrlPr>
                          <a:rPr lang="en-GB" sz="1400" b="1" i="1">
                            <a:solidFill>
                              <a:schemeClr val="bg2">
                                <a:lumMod val="10000"/>
                              </a:schemeClr>
                            </a:solidFill>
                            <a:latin typeface="Cambria Math" panose="02040503050406030204" pitchFamily="18" charset="0"/>
                          </a:rPr>
                        </m:ctrlPr>
                      </m:sSubPr>
                      <m:e>
                        <m:r>
                          <a:rPr lang="en-GB" sz="1400" b="1" i="1">
                            <a:solidFill>
                              <a:schemeClr val="bg2">
                                <a:lumMod val="10000"/>
                              </a:schemeClr>
                            </a:solidFill>
                            <a:latin typeface="Cambria Math" panose="02040503050406030204" pitchFamily="18" charset="0"/>
                          </a:rPr>
                          <m:t>𝜽</m:t>
                        </m:r>
                      </m:e>
                      <m:sub>
                        <m:r>
                          <a:rPr lang="en-GB" sz="1400" b="1" i="1">
                            <a:solidFill>
                              <a:schemeClr val="bg2">
                                <a:lumMod val="10000"/>
                              </a:schemeClr>
                            </a:solidFill>
                            <a:latin typeface="Cambria Math" panose="02040503050406030204" pitchFamily="18" charset="0"/>
                          </a:rPr>
                          <m:t>𝒏𝒆𝒘</m:t>
                        </m:r>
                      </m:sub>
                    </m:sSub>
                  </m:oMath>
                </a14:m>
                <a:r>
                  <a:rPr lang="en-GB" sz="1400" dirty="0">
                    <a:solidFill>
                      <a:schemeClr val="accent2">
                        <a:lumMod val="50000"/>
                      </a:schemeClr>
                    </a:solidFill>
                  </a:rPr>
                  <a:t> are displayed in green if they are accepted and red if they are rejected.</a:t>
                </a:r>
              </a:p>
              <a:p>
                <a:pPr marL="285750" indent="-285750">
                  <a:lnSpc>
                    <a:spcPct val="150000"/>
                  </a:lnSpc>
                  <a:buFont typeface="Arial" panose="020B0604020202020204" pitchFamily="34" charset="0"/>
                  <a:buChar char="•"/>
                </a:pPr>
                <a:endParaRPr lang="en-GB" sz="1400" dirty="0">
                  <a:solidFill>
                    <a:schemeClr val="accent2">
                      <a:lumMod val="50000"/>
                    </a:schemeClr>
                  </a:solidFill>
                </a:endParaRPr>
              </a:p>
              <a:p>
                <a:pPr marL="285750" indent="-285750">
                  <a:lnSpc>
                    <a:spcPct val="150000"/>
                  </a:lnSpc>
                  <a:buFont typeface="Arial" panose="020B0604020202020204" pitchFamily="34" charset="0"/>
                  <a:buChar char="•"/>
                </a:pPr>
                <a:r>
                  <a:rPr lang="en-GB" sz="1400" dirty="0">
                    <a:solidFill>
                      <a:schemeClr val="accent2">
                        <a:lumMod val="50000"/>
                      </a:schemeClr>
                    </a:solidFill>
                  </a:rPr>
                  <a:t>The proposal distribution changes with most iterations.</a:t>
                </a:r>
              </a:p>
              <a:p>
                <a:pPr marL="285750" indent="-285750">
                  <a:lnSpc>
                    <a:spcPct val="150000"/>
                  </a:lnSpc>
                  <a:buFont typeface="Arial" panose="020B0604020202020204" pitchFamily="34" charset="0"/>
                  <a:buChar char="•"/>
                </a:pPr>
                <a:endParaRPr lang="en-GB" sz="1400" dirty="0">
                  <a:solidFill>
                    <a:schemeClr val="accent2">
                      <a:lumMod val="50000"/>
                    </a:schemeClr>
                  </a:solidFill>
                </a:endParaRPr>
              </a:p>
              <a:p>
                <a:pPr marL="285750" indent="-285750">
                  <a:lnSpc>
                    <a:spcPct val="150000"/>
                  </a:lnSpc>
                  <a:buFont typeface="Arial" panose="020B0604020202020204" pitchFamily="34" charset="0"/>
                  <a:buChar char="•"/>
                </a:pPr>
                <a:r>
                  <a:rPr lang="en-GB" sz="1400" dirty="0">
                    <a:solidFill>
                      <a:schemeClr val="accent2">
                        <a:lumMod val="50000"/>
                      </a:schemeClr>
                    </a:solidFill>
                  </a:rPr>
                  <a:t>The trace plot does not exhibit the random walk pattern we observed using MCMC alone.</a:t>
                </a:r>
              </a:p>
              <a:p>
                <a:pPr marL="285750" indent="-285750">
                  <a:lnSpc>
                    <a:spcPct val="150000"/>
                  </a:lnSpc>
                  <a:buFont typeface="Arial" panose="020B0604020202020204" pitchFamily="34" charset="0"/>
                  <a:buChar char="•"/>
                </a:pPr>
                <a:endParaRPr lang="en-GB" sz="1400" dirty="0">
                  <a:solidFill>
                    <a:schemeClr val="accent2">
                      <a:lumMod val="50000"/>
                    </a:schemeClr>
                  </a:solidFill>
                </a:endParaRPr>
              </a:p>
              <a:p>
                <a:pPr marL="285750" indent="-285750">
                  <a:lnSpc>
                    <a:spcPct val="150000"/>
                  </a:lnSpc>
                  <a:buFont typeface="Arial" panose="020B0604020202020204" pitchFamily="34" charset="0"/>
                  <a:buChar char="•"/>
                </a:pPr>
                <a:r>
                  <a:rPr lang="en-GB" sz="1400" dirty="0">
                    <a:solidFill>
                      <a:schemeClr val="accent2">
                        <a:lumMod val="50000"/>
                      </a:schemeClr>
                    </a:solidFill>
                  </a:rPr>
                  <a:t>The density plot looks like a useful distribution.</a:t>
                </a:r>
              </a:p>
            </p:txBody>
          </p:sp>
        </mc:Choice>
        <mc:Fallback>
          <p:sp>
            <p:nvSpPr>
              <p:cNvPr id="2" name="Rectangle 1">
                <a:extLst>
                  <a:ext uri="{FF2B5EF4-FFF2-40B4-BE49-F238E27FC236}">
                    <a16:creationId xmlns:a16="http://schemas.microsoft.com/office/drawing/2014/main" id="{7235C6AB-042E-4C74-82D8-9F968BD89493}"/>
                  </a:ext>
                </a:extLst>
              </p:cNvPr>
              <p:cNvSpPr>
                <a:spLocks noRot="1" noChangeAspect="1" noMove="1" noResize="1" noEditPoints="1" noAdjustHandles="1" noChangeArrowheads="1" noChangeShapeType="1" noTextEdit="1"/>
              </p:cNvSpPr>
              <p:nvPr/>
            </p:nvSpPr>
            <p:spPr>
              <a:xfrm>
                <a:off x="370139" y="1749097"/>
                <a:ext cx="3623970" cy="4582665"/>
              </a:xfrm>
              <a:prstGeom prst="rect">
                <a:avLst/>
              </a:prstGeom>
              <a:blipFill>
                <a:blip r:embed="rId3"/>
                <a:stretch>
                  <a:fillRect l="-337" b="-399"/>
                </a:stretch>
              </a:blipFill>
            </p:spPr>
            <p:txBody>
              <a:bodyPr/>
              <a:lstStyle/>
              <a:p>
                <a:r>
                  <a:rPr lang="en-GB">
                    <a:noFill/>
                  </a:rPr>
                  <a:t> </a:t>
                </a:r>
              </a:p>
            </p:txBody>
          </p:sp>
        </mc:Fallback>
      </mc:AlternateContent>
      <p:pic>
        <p:nvPicPr>
          <p:cNvPr id="21506" name="Picture 2" descr="video1">
            <a:extLst>
              <a:ext uri="{FF2B5EF4-FFF2-40B4-BE49-F238E27FC236}">
                <a16:creationId xmlns:a16="http://schemas.microsoft.com/office/drawing/2014/main" id="{DB024A86-0BBA-481D-85BB-EADEBAD66842}"/>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4048445" y="1787380"/>
            <a:ext cx="7668639" cy="43200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54F9CCA0-6ACD-4814-A8E7-73A88AACBB1A}"/>
              </a:ext>
            </a:extLst>
          </p:cNvPr>
          <p:cNvSpPr/>
          <p:nvPr/>
        </p:nvSpPr>
        <p:spPr>
          <a:xfrm>
            <a:off x="4580574" y="6150198"/>
            <a:ext cx="7136510" cy="307777"/>
          </a:xfrm>
          <a:prstGeom prst="rect">
            <a:avLst/>
          </a:prstGeom>
        </p:spPr>
        <p:txBody>
          <a:bodyPr wrap="square">
            <a:spAutoFit/>
          </a:bodyPr>
          <a:lstStyle/>
          <a:p>
            <a:r>
              <a:rPr lang="en-GB" sz="1400" dirty="0"/>
              <a:t>Draw 10,000 random values of θ using MCMC with the M–H algorithm</a:t>
            </a:r>
          </a:p>
        </p:txBody>
      </p:sp>
    </p:spTree>
    <p:extLst>
      <p:ext uri="{BB962C8B-B14F-4D97-AF65-F5344CB8AC3E}">
        <p14:creationId xmlns:p14="http://schemas.microsoft.com/office/powerpoint/2010/main" val="44214821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5" name="Text Placeholder 24">
            <a:extLst>
              <a:ext uri="{FF2B5EF4-FFF2-40B4-BE49-F238E27FC236}">
                <a16:creationId xmlns:a16="http://schemas.microsoft.com/office/drawing/2014/main" id="{BE394849-EE6D-4358-A824-BBF6E518EAEA}"/>
              </a:ext>
            </a:extLst>
          </p:cNvPr>
          <p:cNvSpPr>
            <a:spLocks noGrp="1"/>
          </p:cNvSpPr>
          <p:nvPr>
            <p:ph type="body" sz="quarter" idx="15"/>
          </p:nvPr>
        </p:nvSpPr>
        <p:spPr/>
        <p:txBody>
          <a:bodyPr/>
          <a:lstStyle/>
          <a:p>
            <a:r>
              <a:rPr lang="en-US" dirty="0"/>
              <a:t>05</a:t>
            </a:r>
          </a:p>
        </p:txBody>
      </p:sp>
      <p:sp>
        <p:nvSpPr>
          <p:cNvPr id="18" name="Title 17">
            <a:extLst>
              <a:ext uri="{FF2B5EF4-FFF2-40B4-BE49-F238E27FC236}">
                <a16:creationId xmlns:a16="http://schemas.microsoft.com/office/drawing/2014/main" id="{EA6B7DE5-BFCC-4EEF-9609-8AA1C7CAD3B0}"/>
              </a:ext>
            </a:extLst>
          </p:cNvPr>
          <p:cNvSpPr>
            <a:spLocks noGrp="1"/>
          </p:cNvSpPr>
          <p:nvPr>
            <p:ph type="title"/>
          </p:nvPr>
        </p:nvSpPr>
        <p:spPr>
          <a:xfrm>
            <a:off x="1028699" y="627062"/>
            <a:ext cx="10029825" cy="1340615"/>
          </a:xfrm>
        </p:spPr>
        <p:txBody>
          <a:bodyPr/>
          <a:lstStyle/>
          <a:p>
            <a:r>
              <a:rPr lang="en-US" dirty="0"/>
              <a:t>MH algorithm</a:t>
            </a:r>
          </a:p>
        </p:txBody>
      </p:sp>
      <p:sp>
        <p:nvSpPr>
          <p:cNvPr id="34" name="Date Placeholder 33">
            <a:extLst>
              <a:ext uri="{FF2B5EF4-FFF2-40B4-BE49-F238E27FC236}">
                <a16:creationId xmlns:a16="http://schemas.microsoft.com/office/drawing/2014/main" id="{D30A968E-AB03-4BB5-BF8E-EB31DFD33B17}"/>
              </a:ext>
            </a:extLst>
          </p:cNvPr>
          <p:cNvSpPr>
            <a:spLocks noGrp="1"/>
          </p:cNvSpPr>
          <p:nvPr>
            <p:ph type="dt" sz="half" idx="2"/>
          </p:nvPr>
        </p:nvSpPr>
        <p:spPr/>
        <p:txBody>
          <a:bodyPr/>
          <a:lstStyle/>
          <a:p>
            <a:fld id="{9FEF76E7-2EBE-4103-B764-AD23619BE076}" type="datetime1">
              <a:rPr lang="en-US" smtClean="0"/>
              <a:pPr/>
              <a:t>2/23/2021</a:t>
            </a:fld>
            <a:endParaRPr lang="en-US" dirty="0"/>
          </a:p>
        </p:txBody>
      </p:sp>
      <p:sp>
        <p:nvSpPr>
          <p:cNvPr id="35" name="Slide Number Placeholder 34">
            <a:extLst>
              <a:ext uri="{FF2B5EF4-FFF2-40B4-BE49-F238E27FC236}">
                <a16:creationId xmlns:a16="http://schemas.microsoft.com/office/drawing/2014/main" id="{5789CCB9-138D-4D90-8AFB-AC5C73612512}"/>
              </a:ext>
            </a:extLst>
          </p:cNvPr>
          <p:cNvSpPr>
            <a:spLocks noGrp="1"/>
          </p:cNvSpPr>
          <p:nvPr>
            <p:ph type="sldNum" sz="quarter" idx="4"/>
          </p:nvPr>
        </p:nvSpPr>
        <p:spPr/>
        <p:txBody>
          <a:bodyPr/>
          <a:lstStyle/>
          <a:p>
            <a:fld id="{294A09A9-5501-47C1-A89A-A340965A2BE2}" type="slidenum">
              <a:rPr lang="en-US" smtClean="0"/>
              <a:pPr/>
              <a:t>52</a:t>
            </a:fld>
            <a:endParaRPr lang="en-US" dirty="0"/>
          </a:p>
        </p:txBody>
      </p:sp>
      <p:sp>
        <p:nvSpPr>
          <p:cNvPr id="2" name="Rectangle 1">
            <a:extLst>
              <a:ext uri="{FF2B5EF4-FFF2-40B4-BE49-F238E27FC236}">
                <a16:creationId xmlns:a16="http://schemas.microsoft.com/office/drawing/2014/main" id="{7235C6AB-042E-4C74-82D8-9F968BD89493}"/>
              </a:ext>
            </a:extLst>
          </p:cNvPr>
          <p:cNvSpPr/>
          <p:nvPr/>
        </p:nvSpPr>
        <p:spPr>
          <a:xfrm>
            <a:off x="370139" y="1749097"/>
            <a:ext cx="3623970" cy="4582665"/>
          </a:xfrm>
          <a:prstGeom prst="rect">
            <a:avLst/>
          </a:prstGeom>
        </p:spPr>
        <p:txBody>
          <a:bodyPr wrap="square">
            <a:spAutoFit/>
          </a:bodyPr>
          <a:lstStyle/>
          <a:p>
            <a:pPr>
              <a:lnSpc>
                <a:spcPct val="150000"/>
              </a:lnSpc>
            </a:pPr>
            <a:r>
              <a:rPr lang="en-GB" sz="1400" dirty="0">
                <a:solidFill>
                  <a:schemeClr val="accent2">
                    <a:lumMod val="50000"/>
                  </a:schemeClr>
                </a:solidFill>
              </a:rPr>
              <a:t>In this example, we know that the posterior distribution is a </a:t>
            </a:r>
            <a:r>
              <a:rPr lang="en-GB" sz="1400" b="1" dirty="0">
                <a:solidFill>
                  <a:schemeClr val="accent2">
                    <a:lumMod val="50000"/>
                  </a:schemeClr>
                </a:solidFill>
              </a:rPr>
              <a:t>beta</a:t>
            </a:r>
            <a:r>
              <a:rPr lang="en-GB" sz="1400" dirty="0">
                <a:solidFill>
                  <a:schemeClr val="accent2">
                    <a:lumMod val="50000"/>
                  </a:schemeClr>
                </a:solidFill>
              </a:rPr>
              <a:t> </a:t>
            </a:r>
            <a:r>
              <a:rPr lang="en-GB" sz="1400" b="1" dirty="0">
                <a:solidFill>
                  <a:schemeClr val="accent2">
                    <a:lumMod val="50000"/>
                  </a:schemeClr>
                </a:solidFill>
              </a:rPr>
              <a:t>distribution with parameters 5 and 7.</a:t>
            </a:r>
          </a:p>
          <a:p>
            <a:pPr>
              <a:lnSpc>
                <a:spcPct val="150000"/>
              </a:lnSpc>
            </a:pPr>
            <a:endParaRPr lang="en-GB" sz="1400" b="1" dirty="0">
              <a:solidFill>
                <a:schemeClr val="accent2">
                  <a:lumMod val="50000"/>
                </a:schemeClr>
              </a:solidFill>
            </a:endParaRPr>
          </a:p>
          <a:p>
            <a:pPr marL="285750" indent="-285750">
              <a:lnSpc>
                <a:spcPct val="150000"/>
              </a:lnSpc>
              <a:buFont typeface="Arial" panose="020B0604020202020204" pitchFamily="34" charset="0"/>
              <a:buChar char="•"/>
            </a:pPr>
            <a:r>
              <a:rPr lang="en-GB" sz="1400" b="1" dirty="0">
                <a:solidFill>
                  <a:schemeClr val="accent2">
                    <a:lumMod val="50000"/>
                  </a:schemeClr>
                </a:solidFill>
              </a:rPr>
              <a:t>The red line shows the analytical posterior distribution </a:t>
            </a:r>
          </a:p>
          <a:p>
            <a:pPr marL="285750" indent="-285750">
              <a:lnSpc>
                <a:spcPct val="150000"/>
              </a:lnSpc>
              <a:buFont typeface="Arial" panose="020B0604020202020204" pitchFamily="34" charset="0"/>
              <a:buChar char="•"/>
            </a:pPr>
            <a:r>
              <a:rPr lang="en-GB" sz="1400" b="1" dirty="0">
                <a:solidFill>
                  <a:schemeClr val="accent2">
                    <a:lumMod val="50000"/>
                  </a:schemeClr>
                </a:solidFill>
              </a:rPr>
              <a:t>The blue line is a kernel density plot for our sample.</a:t>
            </a:r>
          </a:p>
          <a:p>
            <a:pPr marL="285750" indent="-285750">
              <a:lnSpc>
                <a:spcPct val="150000"/>
              </a:lnSpc>
              <a:buFont typeface="Arial" panose="020B0604020202020204" pitchFamily="34" charset="0"/>
              <a:buChar char="•"/>
            </a:pPr>
            <a:endParaRPr lang="en-GB" sz="1400" b="1" dirty="0">
              <a:solidFill>
                <a:schemeClr val="accent2">
                  <a:lumMod val="50000"/>
                </a:schemeClr>
              </a:solidFill>
            </a:endParaRPr>
          </a:p>
          <a:p>
            <a:pPr>
              <a:lnSpc>
                <a:spcPct val="150000"/>
              </a:lnSpc>
            </a:pPr>
            <a:r>
              <a:rPr lang="en-GB" sz="1400" dirty="0">
                <a:solidFill>
                  <a:schemeClr val="accent2">
                    <a:lumMod val="50000"/>
                  </a:schemeClr>
                </a:solidFill>
              </a:rPr>
              <a:t>The kernel density plot is quite similar to the Beta(5,7) distribution, which suggests that </a:t>
            </a:r>
            <a:r>
              <a:rPr lang="en-GB" sz="1400" b="1" dirty="0">
                <a:solidFill>
                  <a:schemeClr val="accent2">
                    <a:lumMod val="50000"/>
                  </a:schemeClr>
                </a:solidFill>
              </a:rPr>
              <a:t>our sample is a good approximation to the theoretical posterior distribution.</a:t>
            </a:r>
          </a:p>
        </p:txBody>
      </p:sp>
      <p:sp>
        <p:nvSpPr>
          <p:cNvPr id="3" name="Rectangle 2">
            <a:extLst>
              <a:ext uri="{FF2B5EF4-FFF2-40B4-BE49-F238E27FC236}">
                <a16:creationId xmlns:a16="http://schemas.microsoft.com/office/drawing/2014/main" id="{54F9CCA0-6ACD-4814-A8E7-73A88AACBB1A}"/>
              </a:ext>
            </a:extLst>
          </p:cNvPr>
          <p:cNvSpPr/>
          <p:nvPr/>
        </p:nvSpPr>
        <p:spPr>
          <a:xfrm>
            <a:off x="4254705" y="6062605"/>
            <a:ext cx="7419404" cy="307777"/>
          </a:xfrm>
          <a:prstGeom prst="rect">
            <a:avLst/>
          </a:prstGeom>
        </p:spPr>
        <p:txBody>
          <a:bodyPr wrap="square">
            <a:spAutoFit/>
          </a:bodyPr>
          <a:lstStyle/>
          <a:p>
            <a:r>
              <a:rPr lang="en-GB" sz="1400" dirty="0"/>
              <a:t>Histogram of the sample that we generated using MCMC with the M–H algorithm</a:t>
            </a:r>
          </a:p>
        </p:txBody>
      </p:sp>
      <p:pic>
        <p:nvPicPr>
          <p:cNvPr id="22530" name="Picture 2" descr="graph7">
            <a:extLst>
              <a:ext uri="{FF2B5EF4-FFF2-40B4-BE49-F238E27FC236}">
                <a16:creationId xmlns:a16="http://schemas.microsoft.com/office/drawing/2014/main" id="{8E94A7CE-8CC2-4971-AD90-B87C62C1CF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94109" y="1674978"/>
            <a:ext cx="7680000" cy="432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682496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5" name="Text Placeholder 24">
            <a:extLst>
              <a:ext uri="{FF2B5EF4-FFF2-40B4-BE49-F238E27FC236}">
                <a16:creationId xmlns:a16="http://schemas.microsoft.com/office/drawing/2014/main" id="{BE394849-EE6D-4358-A824-BBF6E518EAEA}"/>
              </a:ext>
            </a:extLst>
          </p:cNvPr>
          <p:cNvSpPr>
            <a:spLocks noGrp="1"/>
          </p:cNvSpPr>
          <p:nvPr>
            <p:ph type="body" sz="quarter" idx="15"/>
          </p:nvPr>
        </p:nvSpPr>
        <p:spPr/>
        <p:txBody>
          <a:bodyPr/>
          <a:lstStyle/>
          <a:p>
            <a:r>
              <a:rPr lang="en-US" dirty="0"/>
              <a:t>05</a:t>
            </a:r>
          </a:p>
        </p:txBody>
      </p:sp>
      <p:sp>
        <p:nvSpPr>
          <p:cNvPr id="18" name="Title 17">
            <a:extLst>
              <a:ext uri="{FF2B5EF4-FFF2-40B4-BE49-F238E27FC236}">
                <a16:creationId xmlns:a16="http://schemas.microsoft.com/office/drawing/2014/main" id="{EA6B7DE5-BFCC-4EEF-9609-8AA1C7CAD3B0}"/>
              </a:ext>
            </a:extLst>
          </p:cNvPr>
          <p:cNvSpPr>
            <a:spLocks noGrp="1"/>
          </p:cNvSpPr>
          <p:nvPr>
            <p:ph type="title"/>
          </p:nvPr>
        </p:nvSpPr>
        <p:spPr>
          <a:xfrm>
            <a:off x="1028699" y="627062"/>
            <a:ext cx="9420225" cy="1340615"/>
          </a:xfrm>
        </p:spPr>
        <p:txBody>
          <a:bodyPr/>
          <a:lstStyle/>
          <a:p>
            <a:r>
              <a:rPr lang="en-US" dirty="0"/>
              <a:t>MH algorithm</a:t>
            </a:r>
          </a:p>
        </p:txBody>
      </p:sp>
      <p:sp>
        <p:nvSpPr>
          <p:cNvPr id="34" name="Date Placeholder 33">
            <a:extLst>
              <a:ext uri="{FF2B5EF4-FFF2-40B4-BE49-F238E27FC236}">
                <a16:creationId xmlns:a16="http://schemas.microsoft.com/office/drawing/2014/main" id="{D30A968E-AB03-4BB5-BF8E-EB31DFD33B17}"/>
              </a:ext>
            </a:extLst>
          </p:cNvPr>
          <p:cNvSpPr>
            <a:spLocks noGrp="1"/>
          </p:cNvSpPr>
          <p:nvPr>
            <p:ph type="dt" sz="half" idx="2"/>
          </p:nvPr>
        </p:nvSpPr>
        <p:spPr/>
        <p:txBody>
          <a:bodyPr/>
          <a:lstStyle/>
          <a:p>
            <a:fld id="{9FEF76E7-2EBE-4103-B764-AD23619BE076}" type="datetime1">
              <a:rPr lang="en-US" smtClean="0"/>
              <a:pPr/>
              <a:t>2/23/2021</a:t>
            </a:fld>
            <a:endParaRPr lang="en-US" dirty="0"/>
          </a:p>
        </p:txBody>
      </p:sp>
      <p:sp>
        <p:nvSpPr>
          <p:cNvPr id="35" name="Slide Number Placeholder 34">
            <a:extLst>
              <a:ext uri="{FF2B5EF4-FFF2-40B4-BE49-F238E27FC236}">
                <a16:creationId xmlns:a16="http://schemas.microsoft.com/office/drawing/2014/main" id="{5789CCB9-138D-4D90-8AFB-AC5C73612512}"/>
              </a:ext>
            </a:extLst>
          </p:cNvPr>
          <p:cNvSpPr>
            <a:spLocks noGrp="1"/>
          </p:cNvSpPr>
          <p:nvPr>
            <p:ph type="sldNum" sz="quarter" idx="4"/>
          </p:nvPr>
        </p:nvSpPr>
        <p:spPr/>
        <p:txBody>
          <a:bodyPr/>
          <a:lstStyle/>
          <a:p>
            <a:fld id="{294A09A9-5501-47C1-A89A-A340965A2BE2}" type="slidenum">
              <a:rPr lang="en-US" smtClean="0"/>
              <a:pPr/>
              <a:t>53</a:t>
            </a:fld>
            <a:endParaRPr lang="en-US" dirty="0"/>
          </a:p>
        </p:txBody>
      </p:sp>
      <mc:AlternateContent xmlns:mc="http://schemas.openxmlformats.org/markup-compatibility/2006">
        <mc:Choice xmlns:a14="http://schemas.microsoft.com/office/drawing/2010/main" Requires="a14">
          <p:sp>
            <p:nvSpPr>
              <p:cNvPr id="2" name="Rectangle 1">
                <a:extLst>
                  <a:ext uri="{FF2B5EF4-FFF2-40B4-BE49-F238E27FC236}">
                    <a16:creationId xmlns:a16="http://schemas.microsoft.com/office/drawing/2014/main" id="{7235C6AB-042E-4C74-82D8-9F968BD89493}"/>
                  </a:ext>
                </a:extLst>
              </p:cNvPr>
              <p:cNvSpPr/>
              <p:nvPr/>
            </p:nvSpPr>
            <p:spPr>
              <a:xfrm>
                <a:off x="1028699" y="2076767"/>
                <a:ext cx="10029825" cy="2277868"/>
              </a:xfrm>
              <a:prstGeom prst="rect">
                <a:avLst/>
              </a:prstGeom>
            </p:spPr>
            <p:txBody>
              <a:bodyPr wrap="square">
                <a:spAutoFit/>
              </a:bodyPr>
              <a:lstStyle/>
              <a:p>
                <a:pPr>
                  <a:lnSpc>
                    <a:spcPct val="150000"/>
                  </a:lnSpc>
                </a:pPr>
                <a:r>
                  <a:rPr lang="en-GB" sz="1600" b="1" u="sng" dirty="0">
                    <a:solidFill>
                      <a:schemeClr val="accent2">
                        <a:lumMod val="50000"/>
                      </a:schemeClr>
                    </a:solidFill>
                  </a:rPr>
                  <a:t>Weaknesses:</a:t>
                </a:r>
              </a:p>
              <a:p>
                <a:pPr marL="285750" indent="-285750">
                  <a:lnSpc>
                    <a:spcPct val="150000"/>
                  </a:lnSpc>
                  <a:buFont typeface="Arial" panose="020B0604020202020204" pitchFamily="34" charset="0"/>
                  <a:buChar char="•"/>
                </a:pPr>
                <a:r>
                  <a:rPr lang="en-GB" sz="1600" dirty="0">
                    <a:solidFill>
                      <a:schemeClr val="accent2">
                        <a:lumMod val="50000"/>
                      </a:schemeClr>
                    </a:solidFill>
                  </a:rPr>
                  <a:t> Generic proposal distributions use </a:t>
                </a:r>
                <a14:m>
                  <m:oMath xmlns:m="http://schemas.openxmlformats.org/officeDocument/2006/math">
                    <m:r>
                      <m:rPr>
                        <m:sty m:val="p"/>
                      </m:rPr>
                      <a:rPr lang="en-GB" sz="1600" b="0" i="0" smtClean="0">
                        <a:solidFill>
                          <a:schemeClr val="bg2">
                            <a:lumMod val="10000"/>
                          </a:schemeClr>
                        </a:solidFill>
                        <a:latin typeface="Cambria Math" panose="02040503050406030204" pitchFamily="18" charset="0"/>
                      </a:rPr>
                      <m:t>p</m:t>
                    </m:r>
                    <m:d>
                      <m:dPr>
                        <m:ctrlPr>
                          <a:rPr lang="en-GB" sz="1600" b="1" i="1" smtClean="0">
                            <a:solidFill>
                              <a:schemeClr val="bg2">
                                <a:lumMod val="10000"/>
                              </a:schemeClr>
                            </a:solidFill>
                            <a:latin typeface="Cambria Math" panose="02040503050406030204" pitchFamily="18" charset="0"/>
                          </a:rPr>
                        </m:ctrlPr>
                      </m:dPr>
                      <m:e>
                        <m:sSub>
                          <m:sSubPr>
                            <m:ctrlPr>
                              <a:rPr lang="en-GB" sz="1600" b="1" i="1">
                                <a:solidFill>
                                  <a:schemeClr val="bg2">
                                    <a:lumMod val="10000"/>
                                  </a:schemeClr>
                                </a:solidFill>
                                <a:latin typeface="Cambria Math" panose="02040503050406030204" pitchFamily="18" charset="0"/>
                              </a:rPr>
                            </m:ctrlPr>
                          </m:sSubPr>
                          <m:e>
                            <m:r>
                              <a:rPr lang="en-GB" sz="1600" b="1" i="1">
                                <a:solidFill>
                                  <a:schemeClr val="bg2">
                                    <a:lumMod val="10000"/>
                                  </a:schemeClr>
                                </a:solidFill>
                                <a:latin typeface="Cambria Math" panose="02040503050406030204" pitchFamily="18" charset="0"/>
                              </a:rPr>
                              <m:t>𝜽</m:t>
                            </m:r>
                          </m:e>
                          <m:sub>
                            <m:r>
                              <a:rPr lang="en-GB" sz="1600" b="1" i="1">
                                <a:solidFill>
                                  <a:schemeClr val="bg2">
                                    <a:lumMod val="10000"/>
                                  </a:schemeClr>
                                </a:solidFill>
                                <a:latin typeface="Cambria Math" panose="02040503050406030204" pitchFamily="18" charset="0"/>
                              </a:rPr>
                              <m:t>𝒏𝒆𝒘</m:t>
                            </m:r>
                          </m:sub>
                        </m:sSub>
                        <m:r>
                          <a:rPr lang="en-GB" sz="1600" b="1" i="1">
                            <a:solidFill>
                              <a:schemeClr val="bg2">
                                <a:lumMod val="10000"/>
                              </a:schemeClr>
                            </a:solidFill>
                            <a:latin typeface="Cambria Math" panose="02040503050406030204" pitchFamily="18" charset="0"/>
                          </a:rPr>
                          <m:t>, </m:t>
                        </m:r>
                        <m:sSub>
                          <m:sSubPr>
                            <m:ctrlPr>
                              <a:rPr lang="en-GB" sz="1600" b="1" i="1">
                                <a:solidFill>
                                  <a:schemeClr val="bg2">
                                    <a:lumMod val="10000"/>
                                  </a:schemeClr>
                                </a:solidFill>
                                <a:latin typeface="Cambria Math" panose="02040503050406030204" pitchFamily="18" charset="0"/>
                              </a:rPr>
                            </m:ctrlPr>
                          </m:sSubPr>
                          <m:e>
                            <m:r>
                              <a:rPr lang="en-GB" sz="1600" b="1" i="1">
                                <a:solidFill>
                                  <a:schemeClr val="bg2">
                                    <a:lumMod val="10000"/>
                                  </a:schemeClr>
                                </a:solidFill>
                                <a:latin typeface="Cambria Math" panose="02040503050406030204" pitchFamily="18" charset="0"/>
                              </a:rPr>
                              <m:t>𝜽</m:t>
                            </m:r>
                          </m:e>
                          <m:sub>
                            <m:r>
                              <a:rPr lang="en-GB" sz="1600" b="1" i="1">
                                <a:solidFill>
                                  <a:schemeClr val="bg2">
                                    <a:lumMod val="10000"/>
                                  </a:schemeClr>
                                </a:solidFill>
                                <a:latin typeface="Cambria Math" panose="02040503050406030204" pitchFamily="18" charset="0"/>
                              </a:rPr>
                              <m:t>𝒊</m:t>
                            </m:r>
                            <m:r>
                              <a:rPr lang="en-GB" sz="1600" b="1" i="1">
                                <a:solidFill>
                                  <a:schemeClr val="bg2">
                                    <a:lumMod val="10000"/>
                                  </a:schemeClr>
                                </a:solidFill>
                                <a:latin typeface="Cambria Math" panose="02040503050406030204" pitchFamily="18" charset="0"/>
                              </a:rPr>
                              <m:t>−</m:t>
                            </m:r>
                            <m:r>
                              <a:rPr lang="en-GB" sz="1600" b="1" i="1">
                                <a:solidFill>
                                  <a:schemeClr val="bg2">
                                    <a:lumMod val="10000"/>
                                  </a:schemeClr>
                                </a:solidFill>
                                <a:latin typeface="Cambria Math" panose="02040503050406030204" pitchFamily="18" charset="0"/>
                              </a:rPr>
                              <m:t>𝟏</m:t>
                            </m:r>
                          </m:sub>
                        </m:sSub>
                      </m:e>
                    </m:d>
                    <m:r>
                      <a:rPr lang="en-GB" sz="1600" b="1" i="1" smtClean="0">
                        <a:solidFill>
                          <a:schemeClr val="bg2">
                            <a:lumMod val="10000"/>
                          </a:schemeClr>
                        </a:solidFill>
                        <a:latin typeface="Cambria Math" panose="02040503050406030204" pitchFamily="18" charset="0"/>
                      </a:rPr>
                      <m:t>=</m:t>
                    </m:r>
                    <m:r>
                      <a:rPr lang="en-GB" sz="1600" b="1" i="1" smtClean="0">
                        <a:solidFill>
                          <a:schemeClr val="bg2">
                            <a:lumMod val="10000"/>
                          </a:schemeClr>
                        </a:solidFill>
                        <a:latin typeface="Cambria Math" panose="02040503050406030204" pitchFamily="18" charset="0"/>
                      </a:rPr>
                      <m:t>𝑵</m:t>
                    </m:r>
                    <m:r>
                      <a:rPr lang="en-GB" sz="1600" b="1" i="1" smtClean="0">
                        <a:solidFill>
                          <a:schemeClr val="bg2">
                            <a:lumMod val="10000"/>
                          </a:schemeClr>
                        </a:solidFill>
                        <a:latin typeface="Cambria Math" panose="02040503050406030204" pitchFamily="18" charset="0"/>
                      </a:rPr>
                      <m:t>(</m:t>
                    </m:r>
                    <m:sSub>
                      <m:sSubPr>
                        <m:ctrlPr>
                          <a:rPr lang="en-GB" sz="1600" b="1" i="1" smtClean="0">
                            <a:solidFill>
                              <a:schemeClr val="bg2">
                                <a:lumMod val="10000"/>
                              </a:schemeClr>
                            </a:solidFill>
                            <a:latin typeface="Cambria Math" panose="02040503050406030204" pitchFamily="18" charset="0"/>
                          </a:rPr>
                        </m:ctrlPr>
                      </m:sSubPr>
                      <m:e>
                        <m:r>
                          <a:rPr lang="en-GB" sz="1600" b="1" i="1" smtClean="0">
                            <a:solidFill>
                              <a:schemeClr val="bg2">
                                <a:lumMod val="10000"/>
                              </a:schemeClr>
                            </a:solidFill>
                            <a:latin typeface="Cambria Math" panose="02040503050406030204" pitchFamily="18" charset="0"/>
                          </a:rPr>
                          <m:t>𝜽</m:t>
                        </m:r>
                      </m:e>
                      <m:sub>
                        <m:r>
                          <a:rPr lang="en-GB" sz="1600" b="1" i="1" smtClean="0">
                            <a:solidFill>
                              <a:schemeClr val="bg2">
                                <a:lumMod val="10000"/>
                              </a:schemeClr>
                            </a:solidFill>
                            <a:latin typeface="Cambria Math" panose="02040503050406030204" pitchFamily="18" charset="0"/>
                          </a:rPr>
                          <m:t>𝒊</m:t>
                        </m:r>
                        <m:r>
                          <a:rPr lang="en-GB" sz="1600" b="1" i="1" smtClean="0">
                            <a:solidFill>
                              <a:schemeClr val="bg2">
                                <a:lumMod val="10000"/>
                              </a:schemeClr>
                            </a:solidFill>
                            <a:latin typeface="Cambria Math" panose="02040503050406030204" pitchFamily="18" charset="0"/>
                          </a:rPr>
                          <m:t>−</m:t>
                        </m:r>
                        <m:r>
                          <a:rPr lang="en-GB" sz="1600" b="1" i="1" smtClean="0">
                            <a:solidFill>
                              <a:schemeClr val="bg2">
                                <a:lumMod val="10000"/>
                              </a:schemeClr>
                            </a:solidFill>
                            <a:latin typeface="Cambria Math" panose="02040503050406030204" pitchFamily="18" charset="0"/>
                          </a:rPr>
                          <m:t>𝟏</m:t>
                        </m:r>
                      </m:sub>
                    </m:sSub>
                    <m:r>
                      <a:rPr lang="en-GB" sz="1600" b="1" i="1" smtClean="0">
                        <a:solidFill>
                          <a:schemeClr val="bg2">
                            <a:lumMod val="10000"/>
                          </a:schemeClr>
                        </a:solidFill>
                        <a:latin typeface="Cambria Math" panose="02040503050406030204" pitchFamily="18" charset="0"/>
                      </a:rPr>
                      <m:t>, </m:t>
                    </m:r>
                    <m:sSup>
                      <m:sSupPr>
                        <m:ctrlPr>
                          <a:rPr lang="en-GB" sz="1600" b="1" i="1" smtClean="0">
                            <a:solidFill>
                              <a:schemeClr val="bg2">
                                <a:lumMod val="10000"/>
                              </a:schemeClr>
                            </a:solidFill>
                            <a:latin typeface="Cambria Math" panose="02040503050406030204" pitchFamily="18" charset="0"/>
                          </a:rPr>
                        </m:ctrlPr>
                      </m:sSupPr>
                      <m:e>
                        <m:r>
                          <a:rPr lang="en-GB" sz="1600" b="1" i="1" smtClean="0">
                            <a:solidFill>
                              <a:schemeClr val="bg2">
                                <a:lumMod val="10000"/>
                              </a:schemeClr>
                            </a:solidFill>
                            <a:latin typeface="Cambria Math" panose="02040503050406030204" pitchFamily="18" charset="0"/>
                          </a:rPr>
                          <m:t>𝝈</m:t>
                        </m:r>
                      </m:e>
                      <m:sup>
                        <m:r>
                          <a:rPr lang="en-GB" sz="1600" b="1" i="1" smtClean="0">
                            <a:solidFill>
                              <a:schemeClr val="bg2">
                                <a:lumMod val="10000"/>
                              </a:schemeClr>
                            </a:solidFill>
                            <a:latin typeface="Cambria Math" panose="02040503050406030204" pitchFamily="18" charset="0"/>
                          </a:rPr>
                          <m:t>𝟐</m:t>
                        </m:r>
                      </m:sup>
                    </m:sSup>
                    <m:r>
                      <a:rPr lang="en-GB" sz="1600" b="1" i="1" smtClean="0">
                        <a:solidFill>
                          <a:schemeClr val="bg2">
                            <a:lumMod val="10000"/>
                          </a:schemeClr>
                        </a:solidFill>
                        <a:latin typeface="Cambria Math" panose="02040503050406030204" pitchFamily="18" charset="0"/>
                      </a:rPr>
                      <m:t>)</m:t>
                    </m:r>
                  </m:oMath>
                </a14:m>
                <a:r>
                  <a:rPr lang="en-GB" sz="1600" dirty="0">
                    <a:solidFill>
                      <a:schemeClr val="accent2">
                        <a:lumMod val="50000"/>
                      </a:schemeClr>
                    </a:solidFill>
                  </a:rPr>
                  <a:t> and </a:t>
                </a:r>
                <a:r>
                  <a:rPr lang="en-GB" sz="1600" b="1" dirty="0">
                    <a:solidFill>
                      <a:schemeClr val="accent2">
                        <a:lumMod val="50000"/>
                      </a:schemeClr>
                    </a:solidFill>
                  </a:rPr>
                  <a:t>require a suitable step size (</a:t>
                </a:r>
                <a14:m>
                  <m:oMath xmlns:m="http://schemas.openxmlformats.org/officeDocument/2006/math">
                    <m:r>
                      <a:rPr lang="en-GB" sz="1600" b="1" i="1" smtClean="0">
                        <a:solidFill>
                          <a:schemeClr val="bg2">
                            <a:lumMod val="10000"/>
                          </a:schemeClr>
                        </a:solidFill>
                        <a:latin typeface="Cambria Math" panose="02040503050406030204" pitchFamily="18" charset="0"/>
                      </a:rPr>
                      <m:t>𝝈</m:t>
                    </m:r>
                  </m:oMath>
                </a14:m>
                <a:r>
                  <a:rPr lang="en-GB" sz="1600" b="1" dirty="0">
                    <a:solidFill>
                      <a:schemeClr val="accent2">
                        <a:lumMod val="50000"/>
                      </a:schemeClr>
                    </a:solidFill>
                  </a:rPr>
                  <a:t>):</a:t>
                </a:r>
              </a:p>
              <a:p>
                <a:pPr marL="742950" lvl="1" indent="-285750">
                  <a:lnSpc>
                    <a:spcPct val="150000"/>
                  </a:lnSpc>
                  <a:buFont typeface="Arial" panose="020B0604020202020204" pitchFamily="34" charset="0"/>
                  <a:buChar char="•"/>
                </a:pPr>
                <a:r>
                  <a:rPr lang="en-GB" sz="1600" b="1" dirty="0">
                    <a:solidFill>
                      <a:schemeClr val="accent2">
                        <a:lumMod val="50000"/>
                      </a:schemeClr>
                    </a:solidFill>
                  </a:rPr>
                  <a:t>large </a:t>
                </a:r>
                <a14:m>
                  <m:oMath xmlns:m="http://schemas.openxmlformats.org/officeDocument/2006/math">
                    <m:r>
                      <a:rPr lang="en-GB" sz="1600" b="1" i="1">
                        <a:solidFill>
                          <a:schemeClr val="bg2">
                            <a:lumMod val="10000"/>
                          </a:schemeClr>
                        </a:solidFill>
                        <a:latin typeface="Cambria Math" panose="02040503050406030204" pitchFamily="18" charset="0"/>
                      </a:rPr>
                      <m:t>𝝈</m:t>
                    </m:r>
                  </m:oMath>
                </a14:m>
                <a:r>
                  <a:rPr lang="en-GB" sz="1600" dirty="0">
                    <a:solidFill>
                      <a:schemeClr val="accent2">
                        <a:lumMod val="50000"/>
                      </a:schemeClr>
                    </a:solidFill>
                  </a:rPr>
                  <a:t> results in too many rejections;</a:t>
                </a:r>
              </a:p>
              <a:p>
                <a:pPr marL="742950" lvl="1" indent="-285750">
                  <a:lnSpc>
                    <a:spcPct val="150000"/>
                  </a:lnSpc>
                  <a:buFont typeface="Arial" panose="020B0604020202020204" pitchFamily="34" charset="0"/>
                  <a:buChar char="•"/>
                </a:pPr>
                <a:r>
                  <a:rPr lang="en-GB" sz="1600" b="1" dirty="0">
                    <a:solidFill>
                      <a:schemeClr val="accent2">
                        <a:lumMod val="50000"/>
                      </a:schemeClr>
                    </a:solidFill>
                  </a:rPr>
                  <a:t>small</a:t>
                </a:r>
                <a:r>
                  <a:rPr lang="en-GB" sz="1600" dirty="0">
                    <a:solidFill>
                      <a:schemeClr val="accent2">
                        <a:lumMod val="50000"/>
                      </a:schemeClr>
                    </a:solidFill>
                  </a:rPr>
                  <a:t> </a:t>
                </a:r>
                <a14:m>
                  <m:oMath xmlns:m="http://schemas.openxmlformats.org/officeDocument/2006/math">
                    <m:r>
                      <a:rPr lang="en-GB" sz="1600" b="1" i="1">
                        <a:solidFill>
                          <a:schemeClr val="bg2">
                            <a:lumMod val="10000"/>
                          </a:schemeClr>
                        </a:solidFill>
                        <a:latin typeface="Cambria Math" panose="02040503050406030204" pitchFamily="18" charset="0"/>
                      </a:rPr>
                      <m:t>𝝈</m:t>
                    </m:r>
                  </m:oMath>
                </a14:m>
                <a:r>
                  <a:rPr lang="en-GB" sz="1600" dirty="0">
                    <a:solidFill>
                      <a:schemeClr val="accent2">
                        <a:lumMod val="50000"/>
                      </a:schemeClr>
                    </a:solidFill>
                  </a:rPr>
                  <a:t> results in slow diffusion (poor exploration).</a:t>
                </a:r>
              </a:p>
              <a:p>
                <a:pPr marL="285750" indent="-285750">
                  <a:lnSpc>
                    <a:spcPct val="150000"/>
                  </a:lnSpc>
                  <a:buFont typeface="Arial" panose="020B0604020202020204" pitchFamily="34" charset="0"/>
                  <a:buChar char="•"/>
                </a:pPr>
                <a:r>
                  <a:rPr lang="en-GB" sz="1600" dirty="0">
                    <a:solidFill>
                      <a:schemeClr val="accent2">
                        <a:lumMod val="50000"/>
                      </a:schemeClr>
                    </a:solidFill>
                  </a:rPr>
                  <a:t>MH also struggles badly with </a:t>
                </a:r>
                <a:r>
                  <a:rPr lang="en-GB" sz="1600" b="1" dirty="0">
                    <a:solidFill>
                      <a:schemeClr val="accent2">
                        <a:lumMod val="50000"/>
                      </a:schemeClr>
                    </a:solidFill>
                  </a:rPr>
                  <a:t>multi-modal distributions</a:t>
                </a:r>
                <a:r>
                  <a:rPr lang="en-GB" sz="1600" dirty="0">
                    <a:solidFill>
                      <a:schemeClr val="accent2">
                        <a:lumMod val="50000"/>
                      </a:schemeClr>
                    </a:solidFill>
                  </a:rPr>
                  <a:t>.</a:t>
                </a:r>
              </a:p>
              <a:p>
                <a:pPr marL="285750" indent="-285750">
                  <a:lnSpc>
                    <a:spcPct val="150000"/>
                  </a:lnSpc>
                  <a:buFont typeface="Arial" panose="020B0604020202020204" pitchFamily="34" charset="0"/>
                  <a:buChar char="•"/>
                </a:pPr>
                <a:endParaRPr lang="en-GB" sz="1600" dirty="0">
                  <a:solidFill>
                    <a:schemeClr val="accent2">
                      <a:lumMod val="50000"/>
                    </a:schemeClr>
                  </a:solidFill>
                </a:endParaRPr>
              </a:p>
            </p:txBody>
          </p:sp>
        </mc:Choice>
        <mc:Fallback>
          <p:sp>
            <p:nvSpPr>
              <p:cNvPr id="2" name="Rectangle 1">
                <a:extLst>
                  <a:ext uri="{FF2B5EF4-FFF2-40B4-BE49-F238E27FC236}">
                    <a16:creationId xmlns:a16="http://schemas.microsoft.com/office/drawing/2014/main" id="{7235C6AB-042E-4C74-82D8-9F968BD89493}"/>
                  </a:ext>
                </a:extLst>
              </p:cNvPr>
              <p:cNvSpPr>
                <a:spLocks noRot="1" noChangeAspect="1" noMove="1" noResize="1" noEditPoints="1" noAdjustHandles="1" noChangeArrowheads="1" noChangeShapeType="1" noTextEdit="1"/>
              </p:cNvSpPr>
              <p:nvPr/>
            </p:nvSpPr>
            <p:spPr>
              <a:xfrm>
                <a:off x="1028699" y="2076767"/>
                <a:ext cx="10029825" cy="2277868"/>
              </a:xfrm>
              <a:prstGeom prst="rect">
                <a:avLst/>
              </a:prstGeom>
              <a:blipFill>
                <a:blip r:embed="rId3"/>
                <a:stretch>
                  <a:fillRect l="-365"/>
                </a:stretch>
              </a:blipFill>
            </p:spPr>
            <p:txBody>
              <a:bodyPr/>
              <a:lstStyle/>
              <a:p>
                <a:r>
                  <a:rPr lang="en-GB">
                    <a:noFill/>
                  </a:rPr>
                  <a:t> </a:t>
                </a:r>
              </a:p>
            </p:txBody>
          </p:sp>
        </mc:Fallback>
      </mc:AlternateContent>
      <p:sp>
        <p:nvSpPr>
          <p:cNvPr id="3" name="TextBox 2">
            <a:extLst>
              <a:ext uri="{FF2B5EF4-FFF2-40B4-BE49-F238E27FC236}">
                <a16:creationId xmlns:a16="http://schemas.microsoft.com/office/drawing/2014/main" id="{F2CA7191-C910-426A-84E6-5417A43678E3}"/>
              </a:ext>
            </a:extLst>
          </p:cNvPr>
          <p:cNvSpPr txBox="1"/>
          <p:nvPr/>
        </p:nvSpPr>
        <p:spPr>
          <a:xfrm>
            <a:off x="879789" y="6561822"/>
            <a:ext cx="4859022" cy="215444"/>
          </a:xfrm>
          <a:prstGeom prst="rect">
            <a:avLst/>
          </a:prstGeom>
          <a:noFill/>
        </p:spPr>
        <p:txBody>
          <a:bodyPr wrap="none" rtlCol="0">
            <a:spAutoFit/>
          </a:bodyPr>
          <a:lstStyle/>
          <a:p>
            <a:r>
              <a:rPr lang="en-GB" sz="800" dirty="0"/>
              <a:t>Source: https://www.cs.cmu.edu/~epxing/Class/10708-15/notes/10708_scribe_lecture17.pdf</a:t>
            </a:r>
          </a:p>
        </p:txBody>
      </p:sp>
      <p:pic>
        <p:nvPicPr>
          <p:cNvPr id="28674" name="Picture 2" descr="Multimodal distribution - Wikipedia">
            <a:extLst>
              <a:ext uri="{FF2B5EF4-FFF2-40B4-BE49-F238E27FC236}">
                <a16:creationId xmlns:a16="http://schemas.microsoft.com/office/drawing/2014/main" id="{C46E81A1-69FF-4320-BA32-4BD70842ABC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25988" y="3558921"/>
            <a:ext cx="4137313" cy="252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658395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5" name="Text Placeholder 24">
            <a:extLst>
              <a:ext uri="{FF2B5EF4-FFF2-40B4-BE49-F238E27FC236}">
                <a16:creationId xmlns:a16="http://schemas.microsoft.com/office/drawing/2014/main" id="{BE394849-EE6D-4358-A824-BBF6E518EAEA}"/>
              </a:ext>
            </a:extLst>
          </p:cNvPr>
          <p:cNvSpPr>
            <a:spLocks noGrp="1"/>
          </p:cNvSpPr>
          <p:nvPr>
            <p:ph type="body" sz="quarter" idx="15"/>
          </p:nvPr>
        </p:nvSpPr>
        <p:spPr/>
        <p:txBody>
          <a:bodyPr/>
          <a:lstStyle/>
          <a:p>
            <a:r>
              <a:rPr lang="en-US" dirty="0"/>
              <a:t>06</a:t>
            </a:r>
          </a:p>
        </p:txBody>
      </p:sp>
      <p:sp>
        <p:nvSpPr>
          <p:cNvPr id="18" name="Title 17">
            <a:extLst>
              <a:ext uri="{FF2B5EF4-FFF2-40B4-BE49-F238E27FC236}">
                <a16:creationId xmlns:a16="http://schemas.microsoft.com/office/drawing/2014/main" id="{EA6B7DE5-BFCC-4EEF-9609-8AA1C7CAD3B0}"/>
              </a:ext>
            </a:extLst>
          </p:cNvPr>
          <p:cNvSpPr>
            <a:spLocks noGrp="1"/>
          </p:cNvSpPr>
          <p:nvPr>
            <p:ph type="title"/>
          </p:nvPr>
        </p:nvSpPr>
        <p:spPr>
          <a:xfrm>
            <a:off x="1028699" y="627062"/>
            <a:ext cx="9420225" cy="1340615"/>
          </a:xfrm>
        </p:spPr>
        <p:txBody>
          <a:bodyPr/>
          <a:lstStyle/>
          <a:p>
            <a:r>
              <a:rPr lang="en-US" sz="4000" dirty="0"/>
              <a:t>Some easy-to-understand resources</a:t>
            </a:r>
          </a:p>
        </p:txBody>
      </p:sp>
      <p:sp>
        <p:nvSpPr>
          <p:cNvPr id="34" name="Date Placeholder 33">
            <a:extLst>
              <a:ext uri="{FF2B5EF4-FFF2-40B4-BE49-F238E27FC236}">
                <a16:creationId xmlns:a16="http://schemas.microsoft.com/office/drawing/2014/main" id="{D30A968E-AB03-4BB5-BF8E-EB31DFD33B17}"/>
              </a:ext>
            </a:extLst>
          </p:cNvPr>
          <p:cNvSpPr>
            <a:spLocks noGrp="1"/>
          </p:cNvSpPr>
          <p:nvPr>
            <p:ph type="dt" sz="half" idx="2"/>
          </p:nvPr>
        </p:nvSpPr>
        <p:spPr/>
        <p:txBody>
          <a:bodyPr/>
          <a:lstStyle/>
          <a:p>
            <a:fld id="{9FEF76E7-2EBE-4103-B764-AD23619BE076}" type="datetime1">
              <a:rPr lang="en-US" smtClean="0"/>
              <a:pPr/>
              <a:t>2/23/2021</a:t>
            </a:fld>
            <a:endParaRPr lang="en-US" dirty="0"/>
          </a:p>
        </p:txBody>
      </p:sp>
      <p:sp>
        <p:nvSpPr>
          <p:cNvPr id="35" name="Slide Number Placeholder 34">
            <a:extLst>
              <a:ext uri="{FF2B5EF4-FFF2-40B4-BE49-F238E27FC236}">
                <a16:creationId xmlns:a16="http://schemas.microsoft.com/office/drawing/2014/main" id="{5789CCB9-138D-4D90-8AFB-AC5C73612512}"/>
              </a:ext>
            </a:extLst>
          </p:cNvPr>
          <p:cNvSpPr>
            <a:spLocks noGrp="1"/>
          </p:cNvSpPr>
          <p:nvPr>
            <p:ph type="sldNum" sz="quarter" idx="4"/>
          </p:nvPr>
        </p:nvSpPr>
        <p:spPr/>
        <p:txBody>
          <a:bodyPr/>
          <a:lstStyle/>
          <a:p>
            <a:fld id="{294A09A9-5501-47C1-A89A-A340965A2BE2}" type="slidenum">
              <a:rPr lang="en-US" smtClean="0"/>
              <a:pPr/>
              <a:t>54</a:t>
            </a:fld>
            <a:endParaRPr lang="en-US" dirty="0"/>
          </a:p>
        </p:txBody>
      </p:sp>
      <p:pic>
        <p:nvPicPr>
          <p:cNvPr id="6146" name="Picture 2" descr="Bayesian Methods for Hackers: Probabilistic Programming and Bayesian  Inference (Addison-Wesley Data &amp; Analytics) (Addison-Wesley Data &amp;  Analytics): Amazon.co.uk: Davidson-Pilon, Cameron Davidson-Pilon:  9780133902839: Books">
            <a:extLst>
              <a:ext uri="{FF2B5EF4-FFF2-40B4-BE49-F238E27FC236}">
                <a16:creationId xmlns:a16="http://schemas.microsoft.com/office/drawing/2014/main" id="{4D5BC0FF-B610-429A-B3E7-0E47D508D5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88415" y="2076767"/>
            <a:ext cx="2500609" cy="3240000"/>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a:extLst>
              <a:ext uri="{FF2B5EF4-FFF2-40B4-BE49-F238E27FC236}">
                <a16:creationId xmlns:a16="http://schemas.microsoft.com/office/drawing/2014/main" id="{99555540-1F9B-47AE-821C-26373057594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30711" y="1978997"/>
            <a:ext cx="2503498" cy="3240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FFB17C7-29CD-48BE-AB4D-33D7DCB0709C}"/>
              </a:ext>
            </a:extLst>
          </p:cNvPr>
          <p:cNvSpPr txBox="1"/>
          <p:nvPr/>
        </p:nvSpPr>
        <p:spPr>
          <a:xfrm>
            <a:off x="2239071" y="5316767"/>
            <a:ext cx="1569660" cy="369332"/>
          </a:xfrm>
          <a:prstGeom prst="rect">
            <a:avLst/>
          </a:prstGeom>
          <a:noFill/>
        </p:spPr>
        <p:txBody>
          <a:bodyPr wrap="none" rtlCol="0">
            <a:spAutoFit/>
          </a:bodyPr>
          <a:lstStyle/>
          <a:p>
            <a:r>
              <a:rPr lang="en-GB" dirty="0">
                <a:hlinkClick r:id="rId5"/>
              </a:rPr>
              <a:t>GitHub code</a:t>
            </a:r>
            <a:endParaRPr lang="en-GB" dirty="0"/>
          </a:p>
        </p:txBody>
      </p:sp>
      <p:sp>
        <p:nvSpPr>
          <p:cNvPr id="5" name="TextBox 4">
            <a:extLst>
              <a:ext uri="{FF2B5EF4-FFF2-40B4-BE49-F238E27FC236}">
                <a16:creationId xmlns:a16="http://schemas.microsoft.com/office/drawing/2014/main" id="{94E7BBD6-2CB0-4342-BB4F-3C81FD7FB3C3}"/>
              </a:ext>
            </a:extLst>
          </p:cNvPr>
          <p:cNvSpPr txBox="1"/>
          <p:nvPr/>
        </p:nvSpPr>
        <p:spPr>
          <a:xfrm>
            <a:off x="5240834" y="5316767"/>
            <a:ext cx="2125028" cy="369332"/>
          </a:xfrm>
          <a:prstGeom prst="rect">
            <a:avLst/>
          </a:prstGeom>
          <a:noFill/>
        </p:spPr>
        <p:txBody>
          <a:bodyPr wrap="square" rtlCol="0">
            <a:spAutoFit/>
          </a:bodyPr>
          <a:lstStyle/>
          <a:p>
            <a:r>
              <a:rPr lang="en-GB" dirty="0">
                <a:hlinkClick r:id="rId6"/>
              </a:rPr>
              <a:t>Book &amp; GitHub</a:t>
            </a:r>
            <a:endParaRPr lang="en-GB" dirty="0"/>
          </a:p>
        </p:txBody>
      </p:sp>
      <p:pic>
        <p:nvPicPr>
          <p:cNvPr id="1026" name="Picture 2">
            <a:extLst>
              <a:ext uri="{FF2B5EF4-FFF2-40B4-BE49-F238E27FC236}">
                <a16:creationId xmlns:a16="http://schemas.microsoft.com/office/drawing/2014/main" id="{7854289F-80B5-4F15-AA5B-148B7AACA7F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039097" y="1978997"/>
            <a:ext cx="3005621" cy="3240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2026DB13-84A7-4E94-B469-4C794AA81DC2}"/>
              </a:ext>
            </a:extLst>
          </p:cNvPr>
          <p:cNvSpPr txBox="1"/>
          <p:nvPr/>
        </p:nvSpPr>
        <p:spPr>
          <a:xfrm>
            <a:off x="9058441" y="5304019"/>
            <a:ext cx="966931" cy="369332"/>
          </a:xfrm>
          <a:prstGeom prst="rect">
            <a:avLst/>
          </a:prstGeom>
          <a:noFill/>
        </p:spPr>
        <p:txBody>
          <a:bodyPr wrap="none" rtlCol="0">
            <a:spAutoFit/>
          </a:bodyPr>
          <a:lstStyle/>
          <a:p>
            <a:r>
              <a:rPr lang="en-GB" dirty="0">
                <a:hlinkClick r:id="rId8"/>
              </a:rPr>
              <a:t>GitHub</a:t>
            </a:r>
            <a:endParaRPr lang="en-GB" dirty="0"/>
          </a:p>
        </p:txBody>
      </p:sp>
    </p:spTree>
    <p:extLst>
      <p:ext uri="{BB962C8B-B14F-4D97-AF65-F5344CB8AC3E}">
        <p14:creationId xmlns:p14="http://schemas.microsoft.com/office/powerpoint/2010/main" val="245604593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5" name="Text Placeholder 24">
            <a:extLst>
              <a:ext uri="{FF2B5EF4-FFF2-40B4-BE49-F238E27FC236}">
                <a16:creationId xmlns:a16="http://schemas.microsoft.com/office/drawing/2014/main" id="{BE394849-EE6D-4358-A824-BBF6E518EAEA}"/>
              </a:ext>
            </a:extLst>
          </p:cNvPr>
          <p:cNvSpPr>
            <a:spLocks noGrp="1"/>
          </p:cNvSpPr>
          <p:nvPr>
            <p:ph type="body" sz="quarter" idx="15"/>
          </p:nvPr>
        </p:nvSpPr>
        <p:spPr/>
        <p:txBody>
          <a:bodyPr/>
          <a:lstStyle/>
          <a:p>
            <a:r>
              <a:rPr lang="en-US" dirty="0"/>
              <a:t>07</a:t>
            </a:r>
          </a:p>
        </p:txBody>
      </p:sp>
      <p:sp>
        <p:nvSpPr>
          <p:cNvPr id="18" name="Title 17">
            <a:extLst>
              <a:ext uri="{FF2B5EF4-FFF2-40B4-BE49-F238E27FC236}">
                <a16:creationId xmlns:a16="http://schemas.microsoft.com/office/drawing/2014/main" id="{EA6B7DE5-BFCC-4EEF-9609-8AA1C7CAD3B0}"/>
              </a:ext>
            </a:extLst>
          </p:cNvPr>
          <p:cNvSpPr>
            <a:spLocks noGrp="1"/>
          </p:cNvSpPr>
          <p:nvPr>
            <p:ph type="title"/>
          </p:nvPr>
        </p:nvSpPr>
        <p:spPr>
          <a:xfrm>
            <a:off x="1028699" y="627062"/>
            <a:ext cx="9420225" cy="1340615"/>
          </a:xfrm>
        </p:spPr>
        <p:txBody>
          <a:bodyPr/>
          <a:lstStyle/>
          <a:p>
            <a:r>
              <a:rPr lang="en-US" sz="4000" dirty="0"/>
              <a:t>Software we can use </a:t>
            </a:r>
          </a:p>
        </p:txBody>
      </p:sp>
      <p:sp>
        <p:nvSpPr>
          <p:cNvPr id="34" name="Date Placeholder 33">
            <a:extLst>
              <a:ext uri="{FF2B5EF4-FFF2-40B4-BE49-F238E27FC236}">
                <a16:creationId xmlns:a16="http://schemas.microsoft.com/office/drawing/2014/main" id="{D30A968E-AB03-4BB5-BF8E-EB31DFD33B17}"/>
              </a:ext>
            </a:extLst>
          </p:cNvPr>
          <p:cNvSpPr>
            <a:spLocks noGrp="1"/>
          </p:cNvSpPr>
          <p:nvPr>
            <p:ph type="dt" sz="half" idx="2"/>
          </p:nvPr>
        </p:nvSpPr>
        <p:spPr/>
        <p:txBody>
          <a:bodyPr/>
          <a:lstStyle/>
          <a:p>
            <a:fld id="{9FEF76E7-2EBE-4103-B764-AD23619BE076}" type="datetime1">
              <a:rPr lang="en-US" smtClean="0"/>
              <a:pPr/>
              <a:t>2/23/2021</a:t>
            </a:fld>
            <a:endParaRPr lang="en-US" dirty="0"/>
          </a:p>
        </p:txBody>
      </p:sp>
      <p:sp>
        <p:nvSpPr>
          <p:cNvPr id="35" name="Slide Number Placeholder 34">
            <a:extLst>
              <a:ext uri="{FF2B5EF4-FFF2-40B4-BE49-F238E27FC236}">
                <a16:creationId xmlns:a16="http://schemas.microsoft.com/office/drawing/2014/main" id="{5789CCB9-138D-4D90-8AFB-AC5C73612512}"/>
              </a:ext>
            </a:extLst>
          </p:cNvPr>
          <p:cNvSpPr>
            <a:spLocks noGrp="1"/>
          </p:cNvSpPr>
          <p:nvPr>
            <p:ph type="sldNum" sz="quarter" idx="4"/>
          </p:nvPr>
        </p:nvSpPr>
        <p:spPr/>
        <p:txBody>
          <a:bodyPr/>
          <a:lstStyle/>
          <a:p>
            <a:fld id="{294A09A9-5501-47C1-A89A-A340965A2BE2}" type="slidenum">
              <a:rPr lang="en-US" smtClean="0"/>
              <a:pPr/>
              <a:t>55</a:t>
            </a:fld>
            <a:endParaRPr lang="en-US" dirty="0"/>
          </a:p>
        </p:txBody>
      </p:sp>
      <p:pic>
        <p:nvPicPr>
          <p:cNvPr id="24578" name="Picture 2" descr="GitHub - tensorflow/docs: TensorFlow documentation">
            <a:hlinkClick r:id="rId3"/>
            <a:extLst>
              <a:ext uri="{FF2B5EF4-FFF2-40B4-BE49-F238E27FC236}">
                <a16:creationId xmlns:a16="http://schemas.microsoft.com/office/drawing/2014/main" id="{50C41140-88D1-4E00-AB3C-BF8A2F73857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00150" y="1960562"/>
            <a:ext cx="3695700" cy="1238250"/>
          </a:xfrm>
          <a:prstGeom prst="rect">
            <a:avLst/>
          </a:prstGeom>
          <a:noFill/>
          <a:extLst>
            <a:ext uri="{909E8E84-426E-40DD-AFC4-6F175D3DCCD1}">
              <a14:hiddenFill xmlns:a14="http://schemas.microsoft.com/office/drawing/2010/main">
                <a:solidFill>
                  <a:srgbClr val="FFFFFF"/>
                </a:solidFill>
              </a14:hiddenFill>
            </a:ext>
          </a:extLst>
        </p:spPr>
      </p:pic>
      <p:pic>
        <p:nvPicPr>
          <p:cNvPr id="24580" name="Picture 4" descr="PyMC3 Documentation — PyMC3 3.10.0 documentation">
            <a:hlinkClick r:id="rId5"/>
            <a:extLst>
              <a:ext uri="{FF2B5EF4-FFF2-40B4-BE49-F238E27FC236}">
                <a16:creationId xmlns:a16="http://schemas.microsoft.com/office/drawing/2014/main" id="{550FB7AB-02AB-47E4-8A31-5B781CD6C4F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27777" y="3861576"/>
            <a:ext cx="3581400" cy="1276350"/>
          </a:xfrm>
          <a:prstGeom prst="rect">
            <a:avLst/>
          </a:prstGeom>
          <a:noFill/>
          <a:extLst>
            <a:ext uri="{909E8E84-426E-40DD-AFC4-6F175D3DCCD1}">
              <a14:hiddenFill xmlns:a14="http://schemas.microsoft.com/office/drawing/2010/main">
                <a:solidFill>
                  <a:srgbClr val="FFFFFF"/>
                </a:solidFill>
              </a14:hiddenFill>
            </a:ext>
          </a:extLst>
        </p:spPr>
      </p:pic>
      <p:pic>
        <p:nvPicPr>
          <p:cNvPr id="24582" name="Picture 6" descr="PyStan 使用入门| R bloggers">
            <a:hlinkClick r:id="rId7"/>
            <a:extLst>
              <a:ext uri="{FF2B5EF4-FFF2-40B4-BE49-F238E27FC236}">
                <a16:creationId xmlns:a16="http://schemas.microsoft.com/office/drawing/2014/main" id="{B0B5544A-7FFF-467E-AFD6-4074FFF720A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183588" y="1851472"/>
            <a:ext cx="1800225" cy="2543175"/>
          </a:xfrm>
          <a:prstGeom prst="rect">
            <a:avLst/>
          </a:prstGeom>
          <a:noFill/>
          <a:extLst>
            <a:ext uri="{909E8E84-426E-40DD-AFC4-6F175D3DCCD1}">
              <a14:hiddenFill xmlns:a14="http://schemas.microsoft.com/office/drawing/2010/main">
                <a:solidFill>
                  <a:srgbClr val="FFFFFF"/>
                </a:solidFill>
              </a14:hiddenFill>
            </a:ext>
          </a:extLst>
        </p:spPr>
      </p:pic>
      <p:pic>
        <p:nvPicPr>
          <p:cNvPr id="24584" name="Picture 8" descr="R: The R Project for Statistical Computing">
            <a:hlinkClick r:id="rId9"/>
            <a:extLst>
              <a:ext uri="{FF2B5EF4-FFF2-40B4-BE49-F238E27FC236}">
                <a16:creationId xmlns:a16="http://schemas.microsoft.com/office/drawing/2014/main" id="{5256B0E1-925B-42E4-9B52-117D145C0F1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362950" y="4152136"/>
            <a:ext cx="1905000" cy="1476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130757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F665E632-89DE-4E4B-8A35-FD6D46E9AAE8}"/>
              </a:ext>
            </a:extLst>
          </p:cNvPr>
          <p:cNvSpPr>
            <a:spLocks noGrp="1"/>
          </p:cNvSpPr>
          <p:nvPr>
            <p:ph type="body" sz="quarter" idx="15"/>
          </p:nvPr>
        </p:nvSpPr>
        <p:spPr/>
        <p:txBody>
          <a:bodyPr/>
          <a:lstStyle/>
          <a:p>
            <a:r>
              <a:rPr lang="en-US" dirty="0"/>
              <a:t>08</a:t>
            </a:r>
          </a:p>
        </p:txBody>
      </p:sp>
      <p:sp>
        <p:nvSpPr>
          <p:cNvPr id="2" name="Title 1">
            <a:extLst>
              <a:ext uri="{FF2B5EF4-FFF2-40B4-BE49-F238E27FC236}">
                <a16:creationId xmlns:a16="http://schemas.microsoft.com/office/drawing/2014/main" id="{9BD825CB-5684-4E97-80FA-A48BC074B947}"/>
              </a:ext>
            </a:extLst>
          </p:cNvPr>
          <p:cNvSpPr>
            <a:spLocks noGrp="1"/>
          </p:cNvSpPr>
          <p:nvPr>
            <p:ph type="title"/>
          </p:nvPr>
        </p:nvSpPr>
        <p:spPr/>
        <p:txBody>
          <a:bodyPr/>
          <a:lstStyle/>
          <a:p>
            <a:r>
              <a:rPr lang="en-US" dirty="0"/>
              <a:t>Closing Q&amp;A</a:t>
            </a:r>
          </a:p>
        </p:txBody>
      </p:sp>
      <p:sp>
        <p:nvSpPr>
          <p:cNvPr id="3" name="Content Placeholder 2">
            <a:extLst>
              <a:ext uri="{FF2B5EF4-FFF2-40B4-BE49-F238E27FC236}">
                <a16:creationId xmlns:a16="http://schemas.microsoft.com/office/drawing/2014/main" id="{95B371F2-DBA5-415A-82C8-651F587B857A}"/>
              </a:ext>
            </a:extLst>
          </p:cNvPr>
          <p:cNvSpPr>
            <a:spLocks noGrp="1"/>
          </p:cNvSpPr>
          <p:nvPr>
            <p:ph type="body" sz="quarter" idx="13"/>
          </p:nvPr>
        </p:nvSpPr>
        <p:spPr>
          <a:xfrm>
            <a:off x="914400" y="5787579"/>
            <a:ext cx="3924300" cy="552449"/>
          </a:xfrm>
        </p:spPr>
        <p:txBody>
          <a:bodyPr vert="horz" lIns="91440" tIns="45720" rIns="91440" bIns="45720" rtlCol="0" anchor="t">
            <a:normAutofit/>
          </a:bodyPr>
          <a:lstStyle/>
          <a:p>
            <a:pPr marL="0" indent="0">
              <a:lnSpc>
                <a:spcPct val="150000"/>
              </a:lnSpc>
              <a:buNone/>
            </a:pPr>
            <a:r>
              <a:rPr lang="en-US" sz="1600" dirty="0">
                <a:solidFill>
                  <a:schemeClr val="accent2">
                    <a:lumMod val="50000"/>
                  </a:schemeClr>
                </a:solidFill>
                <a:latin typeface="Biome Light" panose="020B0303030204020804" pitchFamily="34" charset="0"/>
                <a:cs typeface="Biome Light" panose="020B0303030204020804" pitchFamily="34" charset="0"/>
              </a:rPr>
              <a:t>Thank you.</a:t>
            </a:r>
          </a:p>
          <a:p>
            <a:pPr marL="0" indent="0">
              <a:lnSpc>
                <a:spcPct val="150000"/>
              </a:lnSpc>
              <a:buNone/>
            </a:pPr>
            <a:endParaRPr lang="en-US" sz="1600" dirty="0">
              <a:solidFill>
                <a:schemeClr val="accent2">
                  <a:lumMod val="50000"/>
                </a:schemeClr>
              </a:solidFill>
              <a:latin typeface="Biome Light" panose="020B0303030204020804" pitchFamily="34" charset="0"/>
              <a:cs typeface="Biome Light" panose="020B0303030204020804" pitchFamily="34" charset="0"/>
            </a:endParaRPr>
          </a:p>
          <a:p>
            <a:pPr marL="0" indent="0">
              <a:lnSpc>
                <a:spcPct val="150000"/>
              </a:lnSpc>
              <a:buNone/>
            </a:pPr>
            <a:endParaRPr lang="en-US" sz="1600" dirty="0">
              <a:solidFill>
                <a:schemeClr val="accent2">
                  <a:lumMod val="50000"/>
                </a:schemeClr>
              </a:solidFill>
              <a:latin typeface="Biome Light" panose="020B0303030204020804" pitchFamily="34" charset="0"/>
              <a:cs typeface="Biome Light" panose="020B0303030204020804" pitchFamily="34" charset="0"/>
            </a:endParaRPr>
          </a:p>
        </p:txBody>
      </p:sp>
      <p:sp>
        <p:nvSpPr>
          <p:cNvPr id="23" name="Date Placeholder 22">
            <a:extLst>
              <a:ext uri="{FF2B5EF4-FFF2-40B4-BE49-F238E27FC236}">
                <a16:creationId xmlns:a16="http://schemas.microsoft.com/office/drawing/2014/main" id="{A36A89F3-138D-4102-9FF2-6E1293F6AFB6}"/>
              </a:ext>
            </a:extLst>
          </p:cNvPr>
          <p:cNvSpPr>
            <a:spLocks noGrp="1"/>
          </p:cNvSpPr>
          <p:nvPr>
            <p:ph type="dt" sz="half" idx="2"/>
          </p:nvPr>
        </p:nvSpPr>
        <p:spPr/>
        <p:txBody>
          <a:bodyPr/>
          <a:lstStyle/>
          <a:p>
            <a:fld id="{BF549713-324E-442E-99F3-0C4C72A7B5ED}" type="datetime1">
              <a:rPr lang="en-US" smtClean="0"/>
              <a:t>2/23/2021</a:t>
            </a:fld>
            <a:endParaRPr lang="en-US" dirty="0"/>
          </a:p>
        </p:txBody>
      </p:sp>
      <p:sp>
        <p:nvSpPr>
          <p:cNvPr id="24" name="Slide Number Placeholder 23">
            <a:extLst>
              <a:ext uri="{FF2B5EF4-FFF2-40B4-BE49-F238E27FC236}">
                <a16:creationId xmlns:a16="http://schemas.microsoft.com/office/drawing/2014/main" id="{EF02AD77-17EE-49EB-8387-86DED6AD894E}"/>
              </a:ext>
            </a:extLst>
          </p:cNvPr>
          <p:cNvSpPr>
            <a:spLocks noGrp="1"/>
          </p:cNvSpPr>
          <p:nvPr>
            <p:ph type="sldNum" sz="quarter" idx="4"/>
          </p:nvPr>
        </p:nvSpPr>
        <p:spPr/>
        <p:txBody>
          <a:bodyPr/>
          <a:lstStyle/>
          <a:p>
            <a:fld id="{294A09A9-5501-47C1-A89A-A340965A2BE2}" type="slidenum">
              <a:rPr lang="en-US" smtClean="0"/>
              <a:pPr/>
              <a:t>56</a:t>
            </a:fld>
            <a:endParaRPr lang="en-US" dirty="0"/>
          </a:p>
        </p:txBody>
      </p:sp>
    </p:spTree>
    <p:extLst>
      <p:ext uri="{BB962C8B-B14F-4D97-AF65-F5344CB8AC3E}">
        <p14:creationId xmlns:p14="http://schemas.microsoft.com/office/powerpoint/2010/main" val="42377789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5" name="Text Placeholder 24">
            <a:extLst>
              <a:ext uri="{FF2B5EF4-FFF2-40B4-BE49-F238E27FC236}">
                <a16:creationId xmlns:a16="http://schemas.microsoft.com/office/drawing/2014/main" id="{BE394849-EE6D-4358-A824-BBF6E518EAEA}"/>
              </a:ext>
            </a:extLst>
          </p:cNvPr>
          <p:cNvSpPr>
            <a:spLocks noGrp="1"/>
          </p:cNvSpPr>
          <p:nvPr>
            <p:ph type="body" sz="quarter" idx="15"/>
          </p:nvPr>
        </p:nvSpPr>
        <p:spPr>
          <a:xfrm>
            <a:off x="761917" y="460220"/>
            <a:ext cx="2956560" cy="1333500"/>
          </a:xfrm>
        </p:spPr>
        <p:txBody>
          <a:bodyPr/>
          <a:lstStyle/>
          <a:p>
            <a:r>
              <a:rPr lang="en-US" dirty="0"/>
              <a:t>01</a:t>
            </a:r>
          </a:p>
        </p:txBody>
      </p:sp>
      <p:sp>
        <p:nvSpPr>
          <p:cNvPr id="18" name="Title 17">
            <a:extLst>
              <a:ext uri="{FF2B5EF4-FFF2-40B4-BE49-F238E27FC236}">
                <a16:creationId xmlns:a16="http://schemas.microsoft.com/office/drawing/2014/main" id="{EA6B7DE5-BFCC-4EEF-9609-8AA1C7CAD3B0}"/>
              </a:ext>
            </a:extLst>
          </p:cNvPr>
          <p:cNvSpPr>
            <a:spLocks noGrp="1"/>
          </p:cNvSpPr>
          <p:nvPr>
            <p:ph type="title"/>
          </p:nvPr>
        </p:nvSpPr>
        <p:spPr>
          <a:xfrm>
            <a:off x="1028699" y="627062"/>
            <a:ext cx="9420225" cy="1340615"/>
          </a:xfrm>
        </p:spPr>
        <p:txBody>
          <a:bodyPr/>
          <a:lstStyle/>
          <a:p>
            <a:r>
              <a:rPr lang="en-US" dirty="0"/>
              <a:t>Bayesian Statistics </a:t>
            </a:r>
          </a:p>
        </p:txBody>
      </p:sp>
      <p:sp>
        <p:nvSpPr>
          <p:cNvPr id="34" name="Date Placeholder 33">
            <a:extLst>
              <a:ext uri="{FF2B5EF4-FFF2-40B4-BE49-F238E27FC236}">
                <a16:creationId xmlns:a16="http://schemas.microsoft.com/office/drawing/2014/main" id="{D30A968E-AB03-4BB5-BF8E-EB31DFD33B17}"/>
              </a:ext>
            </a:extLst>
          </p:cNvPr>
          <p:cNvSpPr>
            <a:spLocks noGrp="1"/>
          </p:cNvSpPr>
          <p:nvPr>
            <p:ph type="dt" sz="half" idx="2"/>
          </p:nvPr>
        </p:nvSpPr>
        <p:spPr/>
        <p:txBody>
          <a:bodyPr/>
          <a:lstStyle/>
          <a:p>
            <a:fld id="{9FEF76E7-2EBE-4103-B764-AD23619BE076}" type="datetime1">
              <a:rPr lang="en-US" smtClean="0"/>
              <a:pPr/>
              <a:t>2/23/2021</a:t>
            </a:fld>
            <a:endParaRPr lang="en-US" dirty="0"/>
          </a:p>
        </p:txBody>
      </p:sp>
      <p:sp>
        <p:nvSpPr>
          <p:cNvPr id="35" name="Slide Number Placeholder 34">
            <a:extLst>
              <a:ext uri="{FF2B5EF4-FFF2-40B4-BE49-F238E27FC236}">
                <a16:creationId xmlns:a16="http://schemas.microsoft.com/office/drawing/2014/main" id="{5789CCB9-138D-4D90-8AFB-AC5C73612512}"/>
              </a:ext>
            </a:extLst>
          </p:cNvPr>
          <p:cNvSpPr>
            <a:spLocks noGrp="1"/>
          </p:cNvSpPr>
          <p:nvPr>
            <p:ph type="sldNum" sz="quarter" idx="4"/>
          </p:nvPr>
        </p:nvSpPr>
        <p:spPr/>
        <p:txBody>
          <a:bodyPr/>
          <a:lstStyle/>
          <a:p>
            <a:fld id="{294A09A9-5501-47C1-A89A-A340965A2BE2}" type="slidenum">
              <a:rPr lang="en-US" smtClean="0"/>
              <a:pPr/>
              <a:t>6</a:t>
            </a:fld>
            <a:endParaRPr lang="en-US" dirty="0"/>
          </a:p>
        </p:txBody>
      </p:sp>
      <p:sp>
        <p:nvSpPr>
          <p:cNvPr id="3" name="Rectangle 2">
            <a:extLst>
              <a:ext uri="{FF2B5EF4-FFF2-40B4-BE49-F238E27FC236}">
                <a16:creationId xmlns:a16="http://schemas.microsoft.com/office/drawing/2014/main" id="{7D7AED8A-F5CB-43AE-8BBF-EF2B15B1A13C}"/>
              </a:ext>
            </a:extLst>
          </p:cNvPr>
          <p:cNvSpPr/>
          <p:nvPr/>
        </p:nvSpPr>
        <p:spPr>
          <a:xfrm>
            <a:off x="1109472" y="6561822"/>
            <a:ext cx="7650480" cy="215444"/>
          </a:xfrm>
          <a:prstGeom prst="rect">
            <a:avLst/>
          </a:prstGeom>
        </p:spPr>
        <p:txBody>
          <a:bodyPr wrap="square">
            <a:spAutoFit/>
          </a:bodyPr>
          <a:lstStyle/>
          <a:p>
            <a:r>
              <a:rPr lang="en-GB" sz="800" dirty="0"/>
              <a:t>Source: https://arxiv.org/pdf/1909.12313.pdf</a:t>
            </a:r>
          </a:p>
        </p:txBody>
      </p:sp>
      <p:pic>
        <p:nvPicPr>
          <p:cNvPr id="2" name="Picture 1">
            <a:extLst>
              <a:ext uri="{FF2B5EF4-FFF2-40B4-BE49-F238E27FC236}">
                <a16:creationId xmlns:a16="http://schemas.microsoft.com/office/drawing/2014/main" id="{C1B4C5AA-7A3F-4337-ABC5-6B3C20AF8911}"/>
              </a:ext>
            </a:extLst>
          </p:cNvPr>
          <p:cNvPicPr>
            <a:picLocks noChangeAspect="1"/>
          </p:cNvPicPr>
          <p:nvPr/>
        </p:nvPicPr>
        <p:blipFill rotWithShape="1">
          <a:blip r:embed="rId3"/>
          <a:srcRect l="24750" t="33334" r="26126" b="13066"/>
          <a:stretch/>
        </p:blipFill>
        <p:spPr>
          <a:xfrm>
            <a:off x="2576597" y="1868560"/>
            <a:ext cx="7038806" cy="4320000"/>
          </a:xfrm>
          <a:prstGeom prst="rect">
            <a:avLst/>
          </a:prstGeom>
        </p:spPr>
      </p:pic>
      <mc:AlternateContent xmlns:mc="http://schemas.openxmlformats.org/markup-compatibility/2006">
        <mc:Choice xmlns:a14="http://schemas.microsoft.com/office/drawing/2010/main" Requires="a14">
          <p:sp>
            <p:nvSpPr>
              <p:cNvPr id="4" name="Rectangle 3">
                <a:extLst>
                  <a:ext uri="{FF2B5EF4-FFF2-40B4-BE49-F238E27FC236}">
                    <a16:creationId xmlns:a16="http://schemas.microsoft.com/office/drawing/2014/main" id="{9A372F42-861D-4FE3-B10E-AE9C3AE0F118}"/>
                  </a:ext>
                </a:extLst>
              </p:cNvPr>
              <p:cNvSpPr/>
              <p:nvPr/>
            </p:nvSpPr>
            <p:spPr>
              <a:xfrm>
                <a:off x="306605" y="4695236"/>
                <a:ext cx="2648351" cy="1194686"/>
              </a:xfrm>
              <a:prstGeom prst="rect">
                <a:avLst/>
              </a:prstGeom>
            </p:spPr>
            <p:txBody>
              <a:bodyPr wrap="square">
                <a:spAutoFit/>
              </a:bodyPr>
              <a:lstStyle/>
              <a:p>
                <a:r>
                  <a:rPr lang="en-GB" sz="1400" dirty="0">
                    <a:solidFill>
                      <a:schemeClr val="accent2">
                        <a:lumMod val="50000"/>
                      </a:schemeClr>
                    </a:solidFill>
                  </a:rPr>
                  <a:t>Note that </a:t>
                </a:r>
                <a14:m>
                  <m:oMath xmlns:m="http://schemas.openxmlformats.org/officeDocument/2006/math">
                    <m:r>
                      <a:rPr lang="en-GB" sz="1600" b="1" i="1" smtClean="0">
                        <a:solidFill>
                          <a:schemeClr val="accent1">
                            <a:lumMod val="10000"/>
                          </a:schemeClr>
                        </a:solidFill>
                        <a:latin typeface="Cambria Math" panose="02040503050406030204" pitchFamily="18" charset="0"/>
                      </a:rPr>
                      <m:t>𝒑</m:t>
                    </m:r>
                    <m:r>
                      <a:rPr lang="en-GB" sz="1600" b="1" i="1" smtClean="0">
                        <a:solidFill>
                          <a:schemeClr val="accent1">
                            <a:lumMod val="10000"/>
                          </a:schemeClr>
                        </a:solidFill>
                        <a:latin typeface="Cambria Math" panose="02040503050406030204" pitchFamily="18" charset="0"/>
                      </a:rPr>
                      <m:t>(</m:t>
                    </m:r>
                    <m:r>
                      <a:rPr lang="en-GB" sz="1600" b="1" i="1" smtClean="0">
                        <a:solidFill>
                          <a:schemeClr val="accent1">
                            <a:lumMod val="10000"/>
                          </a:schemeClr>
                        </a:solidFill>
                        <a:latin typeface="Cambria Math" panose="02040503050406030204" pitchFamily="18" charset="0"/>
                      </a:rPr>
                      <m:t>𝒆</m:t>
                    </m:r>
                    <m:r>
                      <a:rPr lang="en-GB" sz="1600" b="1" i="1" smtClean="0">
                        <a:solidFill>
                          <a:schemeClr val="accent1">
                            <a:lumMod val="10000"/>
                          </a:schemeClr>
                        </a:solidFill>
                        <a:latin typeface="Cambria Math" panose="02040503050406030204" pitchFamily="18" charset="0"/>
                      </a:rPr>
                      <m:t>)</m:t>
                    </m:r>
                  </m:oMath>
                </a14:m>
                <a:r>
                  <a:rPr lang="en-GB" sz="1400" dirty="0">
                    <a:solidFill>
                      <a:schemeClr val="accent2">
                        <a:lumMod val="50000"/>
                      </a:schemeClr>
                    </a:solidFill>
                  </a:rPr>
                  <a:t> </a:t>
                </a:r>
                <a:r>
                  <a:rPr lang="en-GB" sz="1400" b="1" dirty="0">
                    <a:solidFill>
                      <a:schemeClr val="accent1">
                        <a:lumMod val="10000"/>
                      </a:schemeClr>
                    </a:solidFill>
                  </a:rPr>
                  <a:t>does not depend on </a:t>
                </a:r>
                <a14:m>
                  <m:oMath xmlns:m="http://schemas.openxmlformats.org/officeDocument/2006/math">
                    <m:r>
                      <a:rPr lang="en-GB" sz="1400" b="1" i="1" smtClean="0">
                        <a:solidFill>
                          <a:schemeClr val="accent1">
                            <a:lumMod val="10000"/>
                          </a:schemeClr>
                        </a:solidFill>
                        <a:latin typeface="Cambria Math" panose="02040503050406030204" pitchFamily="18" charset="0"/>
                      </a:rPr>
                      <m:t>𝜽</m:t>
                    </m:r>
                  </m:oMath>
                </a14:m>
                <a:r>
                  <a:rPr lang="en-GB" sz="1400" dirty="0">
                    <a:solidFill>
                      <a:schemeClr val="accent2">
                        <a:lumMod val="50000"/>
                      </a:schemeClr>
                    </a:solidFill>
                  </a:rPr>
                  <a:t>  (just on the data), thus it can be considered as a “</a:t>
                </a:r>
                <a:r>
                  <a:rPr lang="en-GB" sz="1400" b="1" dirty="0">
                    <a:solidFill>
                      <a:schemeClr val="accent1">
                        <a:lumMod val="10000"/>
                      </a:schemeClr>
                    </a:solidFill>
                  </a:rPr>
                  <a:t>normalizing constant</a:t>
                </a:r>
                <a:r>
                  <a:rPr lang="en-GB" sz="1400" dirty="0">
                    <a:solidFill>
                      <a:schemeClr val="accent2">
                        <a:lumMod val="50000"/>
                      </a:schemeClr>
                    </a:solidFill>
                  </a:rPr>
                  <a:t>”. </a:t>
                </a:r>
                <a:endParaRPr lang="en-GB" sz="1400" dirty="0"/>
              </a:p>
            </p:txBody>
          </p:sp>
        </mc:Choice>
        <mc:Fallback>
          <p:sp>
            <p:nvSpPr>
              <p:cNvPr id="4" name="Rectangle 3">
                <a:extLst>
                  <a:ext uri="{FF2B5EF4-FFF2-40B4-BE49-F238E27FC236}">
                    <a16:creationId xmlns:a16="http://schemas.microsoft.com/office/drawing/2014/main" id="{9A372F42-861D-4FE3-B10E-AE9C3AE0F118}"/>
                  </a:ext>
                </a:extLst>
              </p:cNvPr>
              <p:cNvSpPr>
                <a:spLocks noRot="1" noChangeAspect="1" noMove="1" noResize="1" noEditPoints="1" noAdjustHandles="1" noChangeArrowheads="1" noChangeShapeType="1" noTextEdit="1"/>
              </p:cNvSpPr>
              <p:nvPr/>
            </p:nvSpPr>
            <p:spPr>
              <a:xfrm>
                <a:off x="306605" y="4695236"/>
                <a:ext cx="2648351" cy="1194686"/>
              </a:xfrm>
              <a:prstGeom prst="rect">
                <a:avLst/>
              </a:prstGeom>
              <a:blipFill>
                <a:blip r:embed="rId4"/>
                <a:stretch>
                  <a:fillRect l="-690" b="-4592"/>
                </a:stretch>
              </a:blipFill>
            </p:spPr>
            <p:txBody>
              <a:bodyPr/>
              <a:lstStyle/>
              <a:p>
                <a:r>
                  <a:rPr lang="en-GB">
                    <a:noFill/>
                  </a:rPr>
                  <a:t> </a:t>
                </a:r>
              </a:p>
            </p:txBody>
          </p:sp>
        </mc:Fallback>
      </mc:AlternateContent>
      <p:cxnSp>
        <p:nvCxnSpPr>
          <p:cNvPr id="6" name="Straight Arrow Connector 5">
            <a:extLst>
              <a:ext uri="{FF2B5EF4-FFF2-40B4-BE49-F238E27FC236}">
                <a16:creationId xmlns:a16="http://schemas.microsoft.com/office/drawing/2014/main" id="{653A4A7D-CBDC-4EA8-A5DB-CD17848B02B1}"/>
              </a:ext>
            </a:extLst>
          </p:cNvPr>
          <p:cNvCxnSpPr/>
          <p:nvPr/>
        </p:nvCxnSpPr>
        <p:spPr>
          <a:xfrm flipH="1">
            <a:off x="2387065" y="5216893"/>
            <a:ext cx="1472666" cy="25025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7355442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bg>
      <p:bgPr>
        <a:solidFill>
          <a:schemeClr val="accent1"/>
        </a:solidFill>
        <a:effectLst/>
      </p:bgPr>
    </p:bg>
    <p:spTree>
      <p:nvGrpSpPr>
        <p:cNvPr id="1" name=""/>
        <p:cNvGrpSpPr/>
        <p:nvPr/>
      </p:nvGrpSpPr>
      <p:grpSpPr>
        <a:xfrm>
          <a:off x="0" y="0"/>
          <a:ext cx="0" cy="0"/>
          <a:chOff x="0" y="0"/>
          <a:chExt cx="0" cy="0"/>
        </a:xfrm>
      </p:grpSpPr>
      <p:sp>
        <p:nvSpPr>
          <p:cNvPr id="25" name="Text Placeholder 24">
            <a:extLst>
              <a:ext uri="{FF2B5EF4-FFF2-40B4-BE49-F238E27FC236}">
                <a16:creationId xmlns:a16="http://schemas.microsoft.com/office/drawing/2014/main" id="{BE394849-EE6D-4358-A824-BBF6E518EAEA}"/>
              </a:ext>
            </a:extLst>
          </p:cNvPr>
          <p:cNvSpPr>
            <a:spLocks noGrp="1"/>
          </p:cNvSpPr>
          <p:nvPr>
            <p:ph type="body" sz="quarter" idx="15"/>
          </p:nvPr>
        </p:nvSpPr>
        <p:spPr/>
        <p:txBody>
          <a:bodyPr/>
          <a:lstStyle/>
          <a:p>
            <a:r>
              <a:rPr lang="en-US" dirty="0"/>
              <a:t>01</a:t>
            </a:r>
          </a:p>
        </p:txBody>
      </p:sp>
      <p:sp>
        <p:nvSpPr>
          <p:cNvPr id="18" name="Title 17">
            <a:extLst>
              <a:ext uri="{FF2B5EF4-FFF2-40B4-BE49-F238E27FC236}">
                <a16:creationId xmlns:a16="http://schemas.microsoft.com/office/drawing/2014/main" id="{EA6B7DE5-BFCC-4EEF-9609-8AA1C7CAD3B0}"/>
              </a:ext>
            </a:extLst>
          </p:cNvPr>
          <p:cNvSpPr>
            <a:spLocks noGrp="1"/>
          </p:cNvSpPr>
          <p:nvPr>
            <p:ph type="title"/>
          </p:nvPr>
        </p:nvSpPr>
        <p:spPr>
          <a:xfrm>
            <a:off x="1028699" y="627062"/>
            <a:ext cx="9420225" cy="1340615"/>
          </a:xfrm>
        </p:spPr>
        <p:txBody>
          <a:bodyPr/>
          <a:lstStyle/>
          <a:p>
            <a:r>
              <a:rPr lang="en-US" dirty="0"/>
              <a:t>Bayesian Statistics</a:t>
            </a:r>
          </a:p>
        </p:txBody>
      </p:sp>
      <p:sp>
        <p:nvSpPr>
          <p:cNvPr id="34" name="Date Placeholder 33">
            <a:extLst>
              <a:ext uri="{FF2B5EF4-FFF2-40B4-BE49-F238E27FC236}">
                <a16:creationId xmlns:a16="http://schemas.microsoft.com/office/drawing/2014/main" id="{D30A968E-AB03-4BB5-BF8E-EB31DFD33B17}"/>
              </a:ext>
            </a:extLst>
          </p:cNvPr>
          <p:cNvSpPr>
            <a:spLocks noGrp="1"/>
          </p:cNvSpPr>
          <p:nvPr>
            <p:ph type="dt" sz="half" idx="2"/>
          </p:nvPr>
        </p:nvSpPr>
        <p:spPr/>
        <p:txBody>
          <a:bodyPr/>
          <a:lstStyle/>
          <a:p>
            <a:fld id="{9FEF76E7-2EBE-4103-B764-AD23619BE076}" type="datetime1">
              <a:rPr lang="en-US" smtClean="0"/>
              <a:pPr/>
              <a:t>2/23/2021</a:t>
            </a:fld>
            <a:endParaRPr lang="en-US" dirty="0"/>
          </a:p>
        </p:txBody>
      </p:sp>
      <p:sp>
        <p:nvSpPr>
          <p:cNvPr id="35" name="Slide Number Placeholder 34">
            <a:extLst>
              <a:ext uri="{FF2B5EF4-FFF2-40B4-BE49-F238E27FC236}">
                <a16:creationId xmlns:a16="http://schemas.microsoft.com/office/drawing/2014/main" id="{5789CCB9-138D-4D90-8AFB-AC5C73612512}"/>
              </a:ext>
            </a:extLst>
          </p:cNvPr>
          <p:cNvSpPr>
            <a:spLocks noGrp="1"/>
          </p:cNvSpPr>
          <p:nvPr>
            <p:ph type="sldNum" sz="quarter" idx="4"/>
          </p:nvPr>
        </p:nvSpPr>
        <p:spPr/>
        <p:txBody>
          <a:bodyPr/>
          <a:lstStyle/>
          <a:p>
            <a:fld id="{294A09A9-5501-47C1-A89A-A340965A2BE2}" type="slidenum">
              <a:rPr lang="en-US" smtClean="0"/>
              <a:pPr/>
              <a:t>7</a:t>
            </a:fld>
            <a:endParaRPr lang="en-US" dirty="0"/>
          </a:p>
        </p:txBody>
      </p:sp>
      <mc:AlternateContent xmlns:mc="http://schemas.openxmlformats.org/markup-compatibility/2006">
        <mc:Choice xmlns:a14="http://schemas.microsoft.com/office/drawing/2010/main" Requires="a14">
          <p:sp>
            <p:nvSpPr>
              <p:cNvPr id="2" name="Rectangle 1">
                <a:extLst>
                  <a:ext uri="{FF2B5EF4-FFF2-40B4-BE49-F238E27FC236}">
                    <a16:creationId xmlns:a16="http://schemas.microsoft.com/office/drawing/2014/main" id="{7235C6AB-042E-4C74-82D8-9F968BD89493}"/>
                  </a:ext>
                </a:extLst>
              </p:cNvPr>
              <p:cNvSpPr/>
              <p:nvPr/>
            </p:nvSpPr>
            <p:spPr>
              <a:xfrm>
                <a:off x="1028699" y="2076767"/>
                <a:ext cx="9420225" cy="1900136"/>
              </a:xfrm>
              <a:prstGeom prst="rect">
                <a:avLst/>
              </a:prstGeom>
            </p:spPr>
            <p:txBody>
              <a:bodyPr wrap="square">
                <a:spAutoFit/>
              </a:bodyPr>
              <a:lstStyle/>
              <a:p>
                <a:pPr>
                  <a:lnSpc>
                    <a:spcPct val="150000"/>
                  </a:lnSpc>
                </a:pPr>
                <a:r>
                  <a:rPr lang="en-GB" sz="1600" b="1" dirty="0">
                    <a:solidFill>
                      <a:schemeClr val="accent2">
                        <a:lumMod val="50000"/>
                      </a:schemeClr>
                    </a:solidFill>
                  </a:rPr>
                  <a:t>Deriving Bayes</a:t>
                </a:r>
                <a:r>
                  <a:rPr lang="en-GB" sz="1600" dirty="0">
                    <a:solidFill>
                      <a:schemeClr val="accent2">
                        <a:lumMod val="50000"/>
                      </a:schemeClr>
                    </a:solidFill>
                  </a:rPr>
                  <a:t> </a:t>
                </a:r>
                <a:r>
                  <a:rPr lang="en-GB" sz="1600" b="1" dirty="0">
                    <a:solidFill>
                      <a:schemeClr val="accent2">
                        <a:lumMod val="50000"/>
                      </a:schemeClr>
                    </a:solidFill>
                  </a:rPr>
                  <a:t>Rule:</a:t>
                </a:r>
              </a:p>
              <a:p>
                <a:pPr>
                  <a:lnSpc>
                    <a:spcPct val="150000"/>
                  </a:lnSpc>
                </a:pPr>
                <a:r>
                  <a:rPr lang="en-GB" sz="1600" dirty="0">
                    <a:solidFill>
                      <a:schemeClr val="accent2">
                        <a:lumMod val="50000"/>
                      </a:schemeClr>
                    </a:solidFill>
                  </a:rPr>
                  <a:t>Note that </a:t>
                </a:r>
                <a14:m>
                  <m:oMath xmlns:m="http://schemas.openxmlformats.org/officeDocument/2006/math">
                    <m:r>
                      <a:rPr lang="en-GB" sz="1600" b="0" i="1" smtClean="0">
                        <a:solidFill>
                          <a:schemeClr val="accent2">
                            <a:lumMod val="50000"/>
                          </a:schemeClr>
                        </a:solidFill>
                        <a:latin typeface="Cambria Math" panose="02040503050406030204" pitchFamily="18" charset="0"/>
                      </a:rPr>
                      <m:t>𝑝</m:t>
                    </m:r>
                    <m:r>
                      <a:rPr lang="en-GB" sz="1600" b="0" i="1" smtClean="0">
                        <a:solidFill>
                          <a:schemeClr val="accent2">
                            <a:lumMod val="50000"/>
                          </a:schemeClr>
                        </a:solidFill>
                        <a:latin typeface="Cambria Math" panose="02040503050406030204" pitchFamily="18" charset="0"/>
                      </a:rPr>
                      <m:t>(</m:t>
                    </m:r>
                    <m:r>
                      <a:rPr lang="en-GB" sz="1600" b="0" i="1" smtClean="0">
                        <a:solidFill>
                          <a:schemeClr val="accent2">
                            <a:lumMod val="50000"/>
                          </a:schemeClr>
                        </a:solidFill>
                        <a:latin typeface="Cambria Math" panose="02040503050406030204" pitchFamily="18" charset="0"/>
                      </a:rPr>
                      <m:t>𝑒</m:t>
                    </m:r>
                    <m:r>
                      <a:rPr lang="en-GB" sz="1600" b="0" i="1" smtClean="0">
                        <a:solidFill>
                          <a:schemeClr val="accent2">
                            <a:lumMod val="50000"/>
                          </a:schemeClr>
                        </a:solidFill>
                        <a:latin typeface="Cambria Math" panose="02040503050406030204" pitchFamily="18" charset="0"/>
                      </a:rPr>
                      <m:t>)</m:t>
                    </m:r>
                  </m:oMath>
                </a14:m>
                <a:r>
                  <a:rPr lang="en-GB" sz="1600" dirty="0">
                    <a:solidFill>
                      <a:schemeClr val="accent2">
                        <a:lumMod val="50000"/>
                      </a:schemeClr>
                    </a:solidFill>
                  </a:rPr>
                  <a:t> does not depend on </a:t>
                </a:r>
                <a14:m>
                  <m:oMath xmlns:m="http://schemas.openxmlformats.org/officeDocument/2006/math">
                    <m:r>
                      <m:rPr>
                        <m:sty m:val="p"/>
                      </m:rPr>
                      <a:rPr lang="en-GB" sz="1600" b="0" i="1" smtClean="0">
                        <a:solidFill>
                          <a:schemeClr val="accent2">
                            <a:lumMod val="50000"/>
                          </a:schemeClr>
                        </a:solidFill>
                        <a:latin typeface="Cambria Math" panose="02040503050406030204" pitchFamily="18" charset="0"/>
                      </a:rPr>
                      <m:t>θ</m:t>
                    </m:r>
                  </m:oMath>
                </a14:m>
                <a:r>
                  <a:rPr lang="en-GB" sz="1600" dirty="0">
                    <a:solidFill>
                      <a:schemeClr val="accent2">
                        <a:lumMod val="50000"/>
                      </a:schemeClr>
                    </a:solidFill>
                  </a:rPr>
                  <a:t>  (just on the data), thus it can be considered as a “</a:t>
                </a:r>
                <a:r>
                  <a:rPr lang="en-GB" sz="1600" b="1" dirty="0">
                    <a:solidFill>
                      <a:schemeClr val="accent2">
                        <a:lumMod val="50000"/>
                      </a:schemeClr>
                    </a:solidFill>
                  </a:rPr>
                  <a:t>normalizing constant</a:t>
                </a:r>
                <a:r>
                  <a:rPr lang="en-GB" sz="1600" dirty="0">
                    <a:solidFill>
                      <a:schemeClr val="accent2">
                        <a:lumMod val="50000"/>
                      </a:schemeClr>
                    </a:solidFill>
                  </a:rPr>
                  <a:t>”. In addition, it is often the case that the integral above is not easy to compute. Nevertheless, it is enough to consider the relation.</a:t>
                </a:r>
              </a:p>
              <a:p>
                <a:pPr>
                  <a:lnSpc>
                    <a:spcPct val="150000"/>
                  </a:lnSpc>
                </a:pPr>
                <a:endParaRPr lang="en-GB" sz="1600" dirty="0">
                  <a:solidFill>
                    <a:schemeClr val="accent2">
                      <a:lumMod val="50000"/>
                    </a:schemeClr>
                  </a:solidFill>
                </a:endParaRPr>
              </a:p>
            </p:txBody>
          </p:sp>
        </mc:Choice>
        <mc:Fallback>
          <p:sp>
            <p:nvSpPr>
              <p:cNvPr id="2" name="Rectangle 1">
                <a:extLst>
                  <a:ext uri="{FF2B5EF4-FFF2-40B4-BE49-F238E27FC236}">
                    <a16:creationId xmlns:a16="http://schemas.microsoft.com/office/drawing/2014/main" id="{7235C6AB-042E-4C74-82D8-9F968BD89493}"/>
                  </a:ext>
                </a:extLst>
              </p:cNvPr>
              <p:cNvSpPr>
                <a:spLocks noRot="1" noChangeAspect="1" noMove="1" noResize="1" noEditPoints="1" noAdjustHandles="1" noChangeArrowheads="1" noChangeShapeType="1" noTextEdit="1"/>
              </p:cNvSpPr>
              <p:nvPr/>
            </p:nvSpPr>
            <p:spPr>
              <a:xfrm>
                <a:off x="1028699" y="2076767"/>
                <a:ext cx="9420225" cy="1900136"/>
              </a:xfrm>
              <a:prstGeom prst="rect">
                <a:avLst/>
              </a:prstGeom>
              <a:blipFill>
                <a:blip r:embed="rId3"/>
                <a:stretch>
                  <a:fillRect l="-388"/>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137991CD-C73C-4A76-AEF4-0114A489A579}"/>
                  </a:ext>
                </a:extLst>
              </p:cNvPr>
              <p:cNvSpPr txBox="1"/>
              <p:nvPr/>
            </p:nvSpPr>
            <p:spPr>
              <a:xfrm>
                <a:off x="3566421" y="3887917"/>
                <a:ext cx="4344779" cy="584775"/>
              </a:xfrm>
              <a:prstGeom prst="rect">
                <a:avLst/>
              </a:prstGeom>
              <a:solidFill>
                <a:schemeClr val="bg1"/>
              </a:solidFill>
            </p:spPr>
            <p:txBody>
              <a:bodyPr wrap="none" rtlCol="0">
                <a:spAutoFit/>
              </a:bodyPr>
              <a:lstStyle/>
              <a:p>
                <a14:m>
                  <m:oMathPara xmlns:m="http://schemas.openxmlformats.org/officeDocument/2006/math">
                    <m:oMathParaPr>
                      <m:jc m:val="centerGroup"/>
                    </m:oMathParaPr>
                    <m:oMath xmlns:m="http://schemas.openxmlformats.org/officeDocument/2006/math">
                      <m:r>
                        <a:rPr lang="pt-BR" sz="3200" b="1" i="1" smtClean="0">
                          <a:latin typeface="+mj-lt"/>
                        </a:rPr>
                        <m:t>𝑷</m:t>
                      </m:r>
                      <m:d>
                        <m:dPr>
                          <m:ctrlPr>
                            <a:rPr lang="pt-BR" sz="3200" b="1" i="1" smtClean="0">
                              <a:latin typeface="+mj-lt"/>
                            </a:rPr>
                          </m:ctrlPr>
                        </m:dPr>
                        <m:e>
                          <m:r>
                            <a:rPr lang="pt-BR" sz="3200" b="1" i="1" smtClean="0">
                              <a:latin typeface="+mj-lt"/>
                            </a:rPr>
                            <m:t>𝑯</m:t>
                          </m:r>
                        </m:e>
                        <m:e>
                          <m:r>
                            <a:rPr lang="en-GB" sz="3200" b="1" i="1" smtClean="0">
                              <a:latin typeface="Cambria Math" panose="02040503050406030204" pitchFamily="18" charset="0"/>
                            </a:rPr>
                            <m:t>𝒆</m:t>
                          </m:r>
                        </m:e>
                      </m:d>
                      <m:r>
                        <a:rPr lang="en-GB" sz="3200" b="1" i="1" smtClean="0">
                          <a:latin typeface="Cambria Math" panose="02040503050406030204" pitchFamily="18" charset="0"/>
                        </a:rPr>
                        <m:t>∝</m:t>
                      </m:r>
                      <m:r>
                        <a:rPr lang="pt-BR" sz="3200" b="1" i="1">
                          <a:latin typeface="Cambria Math" panose="02040503050406030204" pitchFamily="18" charset="0"/>
                        </a:rPr>
                        <m:t>𝑷</m:t>
                      </m:r>
                      <m:d>
                        <m:dPr>
                          <m:ctrlPr>
                            <a:rPr lang="pt-BR" sz="3200" b="1" i="1">
                              <a:latin typeface="Cambria Math" panose="02040503050406030204" pitchFamily="18" charset="0"/>
                            </a:rPr>
                          </m:ctrlPr>
                        </m:dPr>
                        <m:e>
                          <m:r>
                            <a:rPr lang="en-GB" sz="3200" b="1" i="1" smtClean="0">
                              <a:latin typeface="Cambria Math" panose="02040503050406030204" pitchFamily="18" charset="0"/>
                            </a:rPr>
                            <m:t>𝒆</m:t>
                          </m:r>
                          <m:r>
                            <a:rPr lang="en-GB" sz="3200" b="1" i="1">
                              <a:latin typeface="Cambria Math" panose="02040503050406030204" pitchFamily="18" charset="0"/>
                            </a:rPr>
                            <m:t>|</m:t>
                          </m:r>
                          <m:r>
                            <a:rPr lang="en-GB" sz="3200" b="1" i="1">
                              <a:latin typeface="Cambria Math" panose="02040503050406030204" pitchFamily="18" charset="0"/>
                            </a:rPr>
                            <m:t>𝑯</m:t>
                          </m:r>
                        </m:e>
                      </m:d>
                      <m:r>
                        <a:rPr lang="en-GB" sz="3200" b="1" i="1">
                          <a:latin typeface="Cambria Math" panose="02040503050406030204" pitchFamily="18" charset="0"/>
                        </a:rPr>
                        <m:t>𝑷</m:t>
                      </m:r>
                      <m:r>
                        <a:rPr lang="en-GB" sz="3200" b="1" i="1">
                          <a:latin typeface="Cambria Math" panose="02040503050406030204" pitchFamily="18" charset="0"/>
                        </a:rPr>
                        <m:t>(</m:t>
                      </m:r>
                      <m:r>
                        <a:rPr lang="en-GB" sz="3200" b="1" i="1">
                          <a:latin typeface="Cambria Math" panose="02040503050406030204" pitchFamily="18" charset="0"/>
                        </a:rPr>
                        <m:t>𝑯</m:t>
                      </m:r>
                      <m:r>
                        <a:rPr lang="en-GB" sz="3200" b="1" i="1">
                          <a:latin typeface="Cambria Math" panose="02040503050406030204" pitchFamily="18" charset="0"/>
                        </a:rPr>
                        <m:t>)</m:t>
                      </m:r>
                    </m:oMath>
                  </m:oMathPara>
                </a14:m>
                <a:endParaRPr lang="en-GB" sz="3200" b="1" dirty="0">
                  <a:latin typeface="+mj-lt"/>
                </a:endParaRPr>
              </a:p>
            </p:txBody>
          </p:sp>
        </mc:Choice>
        <mc:Fallback>
          <p:sp>
            <p:nvSpPr>
              <p:cNvPr id="9" name="TextBox 8">
                <a:extLst>
                  <a:ext uri="{FF2B5EF4-FFF2-40B4-BE49-F238E27FC236}">
                    <a16:creationId xmlns:a16="http://schemas.microsoft.com/office/drawing/2014/main" id="{137991CD-C73C-4A76-AEF4-0114A489A579}"/>
                  </a:ext>
                </a:extLst>
              </p:cNvPr>
              <p:cNvSpPr txBox="1">
                <a:spLocks noRot="1" noChangeAspect="1" noMove="1" noResize="1" noEditPoints="1" noAdjustHandles="1" noChangeArrowheads="1" noChangeShapeType="1" noTextEdit="1"/>
              </p:cNvSpPr>
              <p:nvPr/>
            </p:nvSpPr>
            <p:spPr>
              <a:xfrm>
                <a:off x="3566421" y="3887917"/>
                <a:ext cx="4344779" cy="584775"/>
              </a:xfrm>
              <a:prstGeom prst="rect">
                <a:avLst/>
              </a:prstGeom>
              <a:blipFill>
                <a:blip r:embed="rId4"/>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31175006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 Placeholder 24">
            <a:extLst>
              <a:ext uri="{FF2B5EF4-FFF2-40B4-BE49-F238E27FC236}">
                <a16:creationId xmlns:a16="http://schemas.microsoft.com/office/drawing/2014/main" id="{BE394849-EE6D-4358-A824-BBF6E518EAEA}"/>
              </a:ext>
            </a:extLst>
          </p:cNvPr>
          <p:cNvSpPr>
            <a:spLocks noGrp="1"/>
          </p:cNvSpPr>
          <p:nvPr>
            <p:ph type="body" sz="quarter" idx="15"/>
          </p:nvPr>
        </p:nvSpPr>
        <p:spPr>
          <a:xfrm>
            <a:off x="761917" y="460220"/>
            <a:ext cx="2956560" cy="1333500"/>
          </a:xfrm>
        </p:spPr>
        <p:txBody>
          <a:bodyPr/>
          <a:lstStyle/>
          <a:p>
            <a:r>
              <a:rPr lang="en-US" dirty="0"/>
              <a:t>01</a:t>
            </a:r>
          </a:p>
        </p:txBody>
      </p:sp>
      <p:sp>
        <p:nvSpPr>
          <p:cNvPr id="18" name="Title 17">
            <a:extLst>
              <a:ext uri="{FF2B5EF4-FFF2-40B4-BE49-F238E27FC236}">
                <a16:creationId xmlns:a16="http://schemas.microsoft.com/office/drawing/2014/main" id="{EA6B7DE5-BFCC-4EEF-9609-8AA1C7CAD3B0}"/>
              </a:ext>
            </a:extLst>
          </p:cNvPr>
          <p:cNvSpPr>
            <a:spLocks noGrp="1"/>
          </p:cNvSpPr>
          <p:nvPr>
            <p:ph type="title"/>
          </p:nvPr>
        </p:nvSpPr>
        <p:spPr>
          <a:xfrm>
            <a:off x="1028699" y="627062"/>
            <a:ext cx="9420225" cy="1340615"/>
          </a:xfrm>
        </p:spPr>
        <p:txBody>
          <a:bodyPr/>
          <a:lstStyle/>
          <a:p>
            <a:r>
              <a:rPr lang="en-US" dirty="0"/>
              <a:t>Bayesian Statistics </a:t>
            </a:r>
          </a:p>
        </p:txBody>
      </p:sp>
      <p:sp>
        <p:nvSpPr>
          <p:cNvPr id="34" name="Date Placeholder 33">
            <a:extLst>
              <a:ext uri="{FF2B5EF4-FFF2-40B4-BE49-F238E27FC236}">
                <a16:creationId xmlns:a16="http://schemas.microsoft.com/office/drawing/2014/main" id="{D30A968E-AB03-4BB5-BF8E-EB31DFD33B17}"/>
              </a:ext>
            </a:extLst>
          </p:cNvPr>
          <p:cNvSpPr>
            <a:spLocks noGrp="1"/>
          </p:cNvSpPr>
          <p:nvPr>
            <p:ph type="dt" sz="half" idx="2"/>
          </p:nvPr>
        </p:nvSpPr>
        <p:spPr/>
        <p:txBody>
          <a:bodyPr/>
          <a:lstStyle/>
          <a:p>
            <a:fld id="{9FEF76E7-2EBE-4103-B764-AD23619BE076}" type="datetime1">
              <a:rPr lang="en-US" smtClean="0"/>
              <a:pPr/>
              <a:t>2/23/2021</a:t>
            </a:fld>
            <a:endParaRPr lang="en-US" dirty="0"/>
          </a:p>
        </p:txBody>
      </p:sp>
      <p:sp>
        <p:nvSpPr>
          <p:cNvPr id="35" name="Slide Number Placeholder 34">
            <a:extLst>
              <a:ext uri="{FF2B5EF4-FFF2-40B4-BE49-F238E27FC236}">
                <a16:creationId xmlns:a16="http://schemas.microsoft.com/office/drawing/2014/main" id="{5789CCB9-138D-4D90-8AFB-AC5C73612512}"/>
              </a:ext>
            </a:extLst>
          </p:cNvPr>
          <p:cNvSpPr>
            <a:spLocks noGrp="1"/>
          </p:cNvSpPr>
          <p:nvPr>
            <p:ph type="sldNum" sz="quarter" idx="4"/>
          </p:nvPr>
        </p:nvSpPr>
        <p:spPr/>
        <p:txBody>
          <a:bodyPr/>
          <a:lstStyle/>
          <a:p>
            <a:fld id="{294A09A9-5501-47C1-A89A-A340965A2BE2}" type="slidenum">
              <a:rPr lang="en-US" smtClean="0"/>
              <a:pPr/>
              <a:t>8</a:t>
            </a:fld>
            <a:endParaRPr lang="en-US" dirty="0"/>
          </a:p>
        </p:txBody>
      </p:sp>
      <p:sp>
        <p:nvSpPr>
          <p:cNvPr id="10" name="Rectangle 9">
            <a:extLst>
              <a:ext uri="{FF2B5EF4-FFF2-40B4-BE49-F238E27FC236}">
                <a16:creationId xmlns:a16="http://schemas.microsoft.com/office/drawing/2014/main" id="{305DC01E-671A-4D33-943F-1B6E19F11266}"/>
              </a:ext>
            </a:extLst>
          </p:cNvPr>
          <p:cNvSpPr/>
          <p:nvPr/>
        </p:nvSpPr>
        <p:spPr>
          <a:xfrm>
            <a:off x="828871" y="1952999"/>
            <a:ext cx="10116497" cy="4203651"/>
          </a:xfrm>
          <a:prstGeom prst="rect">
            <a:avLst/>
          </a:prstGeom>
        </p:spPr>
        <p:txBody>
          <a:bodyPr wrap="square">
            <a:spAutoFit/>
          </a:bodyPr>
          <a:lstStyle/>
          <a:p>
            <a:pPr>
              <a:lnSpc>
                <a:spcPct val="150000"/>
              </a:lnSpc>
            </a:pPr>
            <a:r>
              <a:rPr lang="en-GB" b="1" u="sng" dirty="0">
                <a:solidFill>
                  <a:schemeClr val="accent2">
                    <a:lumMod val="50000"/>
                  </a:schemeClr>
                </a:solidFill>
              </a:rPr>
              <a:t>What are Posteriors Good For?</a:t>
            </a:r>
            <a:endParaRPr lang="en-GB" dirty="0">
              <a:solidFill>
                <a:schemeClr val="accent2">
                  <a:lumMod val="50000"/>
                </a:schemeClr>
              </a:solidFill>
            </a:endParaRPr>
          </a:p>
          <a:p>
            <a:pPr marL="285750" indent="-285750">
              <a:lnSpc>
                <a:spcPct val="150000"/>
              </a:lnSpc>
              <a:buFont typeface="Arial" panose="020B0604020202020204" pitchFamily="34" charset="0"/>
              <a:buChar char="•"/>
            </a:pPr>
            <a:r>
              <a:rPr lang="en-GB" b="1" dirty="0">
                <a:solidFill>
                  <a:schemeClr val="accent2">
                    <a:lumMod val="50000"/>
                  </a:schemeClr>
                </a:solidFill>
              </a:rPr>
              <a:t>Making educated guesses</a:t>
            </a:r>
            <a:r>
              <a:rPr lang="en-GB" dirty="0">
                <a:solidFill>
                  <a:schemeClr val="accent2">
                    <a:lumMod val="50000"/>
                  </a:schemeClr>
                </a:solidFill>
              </a:rPr>
              <a:t>: make a reasonable guess at what the underlying model parameters are.</a:t>
            </a:r>
          </a:p>
          <a:p>
            <a:pPr marL="285750" indent="-285750">
              <a:lnSpc>
                <a:spcPct val="150000"/>
              </a:lnSpc>
              <a:buFont typeface="Arial" panose="020B0604020202020204" pitchFamily="34" charset="0"/>
              <a:buChar char="•"/>
            </a:pPr>
            <a:r>
              <a:rPr lang="en-GB" b="1" dirty="0">
                <a:solidFill>
                  <a:schemeClr val="accent2">
                    <a:lumMod val="50000"/>
                  </a:schemeClr>
                </a:solidFill>
              </a:rPr>
              <a:t>Quantifying uncertainty</a:t>
            </a:r>
            <a:r>
              <a:rPr lang="en-GB" dirty="0">
                <a:solidFill>
                  <a:schemeClr val="accent2">
                    <a:lumMod val="50000"/>
                  </a:schemeClr>
                </a:solidFill>
              </a:rPr>
              <a:t>: provide constraints on the range of possible model parameter values.</a:t>
            </a:r>
          </a:p>
          <a:p>
            <a:pPr marL="285750" indent="-285750">
              <a:lnSpc>
                <a:spcPct val="150000"/>
              </a:lnSpc>
              <a:buFont typeface="Arial" panose="020B0604020202020204" pitchFamily="34" charset="0"/>
              <a:buChar char="•"/>
            </a:pPr>
            <a:r>
              <a:rPr lang="en-GB" b="1" dirty="0">
                <a:solidFill>
                  <a:schemeClr val="accent2">
                    <a:lumMod val="50000"/>
                  </a:schemeClr>
                </a:solidFill>
              </a:rPr>
              <a:t>Generating predictions</a:t>
            </a:r>
            <a:r>
              <a:rPr lang="en-GB" dirty="0">
                <a:solidFill>
                  <a:schemeClr val="accent2">
                    <a:lumMod val="50000"/>
                  </a:schemeClr>
                </a:solidFill>
              </a:rPr>
              <a:t>: marginalize over uncertainties in the underlying model parameters to predict observables or other variables that depend on the model parameters.</a:t>
            </a:r>
          </a:p>
          <a:p>
            <a:pPr marL="285750" indent="-285750">
              <a:lnSpc>
                <a:spcPct val="150000"/>
              </a:lnSpc>
              <a:buFont typeface="Arial" panose="020B0604020202020204" pitchFamily="34" charset="0"/>
              <a:buChar char="•"/>
            </a:pPr>
            <a:r>
              <a:rPr lang="en-GB" b="1" dirty="0">
                <a:solidFill>
                  <a:schemeClr val="accent2">
                    <a:lumMod val="50000"/>
                  </a:schemeClr>
                </a:solidFill>
              </a:rPr>
              <a:t>Comparing models</a:t>
            </a:r>
            <a:r>
              <a:rPr lang="en-GB" dirty="0">
                <a:solidFill>
                  <a:schemeClr val="accent2">
                    <a:lumMod val="50000"/>
                  </a:schemeClr>
                </a:solidFill>
              </a:rPr>
              <a:t>: use the evidences from different models to determine which models are more favourable.</a:t>
            </a:r>
          </a:p>
        </p:txBody>
      </p:sp>
      <p:sp>
        <p:nvSpPr>
          <p:cNvPr id="2" name="TextBox 1">
            <a:extLst>
              <a:ext uri="{FF2B5EF4-FFF2-40B4-BE49-F238E27FC236}">
                <a16:creationId xmlns:a16="http://schemas.microsoft.com/office/drawing/2014/main" id="{CE939533-4B85-4F63-A4A4-21ABA4FCADB8}"/>
              </a:ext>
            </a:extLst>
          </p:cNvPr>
          <p:cNvSpPr txBox="1"/>
          <p:nvPr/>
        </p:nvSpPr>
        <p:spPr>
          <a:xfrm>
            <a:off x="761917" y="6561822"/>
            <a:ext cx="2446504" cy="215444"/>
          </a:xfrm>
          <a:prstGeom prst="rect">
            <a:avLst/>
          </a:prstGeom>
          <a:noFill/>
        </p:spPr>
        <p:txBody>
          <a:bodyPr wrap="none" rtlCol="0">
            <a:spAutoFit/>
          </a:bodyPr>
          <a:lstStyle/>
          <a:p>
            <a:r>
              <a:rPr lang="en-GB" sz="800" dirty="0"/>
              <a:t>Source: https://arxiv.org/pdf/1909.12313.pdf</a:t>
            </a:r>
          </a:p>
        </p:txBody>
      </p:sp>
    </p:spTree>
    <p:extLst>
      <p:ext uri="{BB962C8B-B14F-4D97-AF65-F5344CB8AC3E}">
        <p14:creationId xmlns:p14="http://schemas.microsoft.com/office/powerpoint/2010/main" val="30843046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5" name="Text Placeholder 24">
            <a:extLst>
              <a:ext uri="{FF2B5EF4-FFF2-40B4-BE49-F238E27FC236}">
                <a16:creationId xmlns:a16="http://schemas.microsoft.com/office/drawing/2014/main" id="{BE394849-EE6D-4358-A824-BBF6E518EAEA}"/>
              </a:ext>
            </a:extLst>
          </p:cNvPr>
          <p:cNvSpPr>
            <a:spLocks noGrp="1"/>
          </p:cNvSpPr>
          <p:nvPr>
            <p:ph type="body" sz="quarter" idx="15"/>
          </p:nvPr>
        </p:nvSpPr>
        <p:spPr/>
        <p:txBody>
          <a:bodyPr/>
          <a:lstStyle/>
          <a:p>
            <a:r>
              <a:rPr lang="en-US" dirty="0"/>
              <a:t>01</a:t>
            </a:r>
          </a:p>
        </p:txBody>
      </p:sp>
      <p:sp>
        <p:nvSpPr>
          <p:cNvPr id="18" name="Title 17">
            <a:extLst>
              <a:ext uri="{FF2B5EF4-FFF2-40B4-BE49-F238E27FC236}">
                <a16:creationId xmlns:a16="http://schemas.microsoft.com/office/drawing/2014/main" id="{EA6B7DE5-BFCC-4EEF-9609-8AA1C7CAD3B0}"/>
              </a:ext>
            </a:extLst>
          </p:cNvPr>
          <p:cNvSpPr>
            <a:spLocks noGrp="1"/>
          </p:cNvSpPr>
          <p:nvPr>
            <p:ph type="title"/>
          </p:nvPr>
        </p:nvSpPr>
        <p:spPr>
          <a:xfrm>
            <a:off x="1028699" y="627062"/>
            <a:ext cx="9420225" cy="1340615"/>
          </a:xfrm>
        </p:spPr>
        <p:txBody>
          <a:bodyPr/>
          <a:lstStyle/>
          <a:p>
            <a:r>
              <a:rPr lang="en-US" dirty="0"/>
              <a:t>Bayesian Statistics</a:t>
            </a:r>
          </a:p>
        </p:txBody>
      </p:sp>
      <p:sp>
        <p:nvSpPr>
          <p:cNvPr id="34" name="Date Placeholder 33">
            <a:extLst>
              <a:ext uri="{FF2B5EF4-FFF2-40B4-BE49-F238E27FC236}">
                <a16:creationId xmlns:a16="http://schemas.microsoft.com/office/drawing/2014/main" id="{D30A968E-AB03-4BB5-BF8E-EB31DFD33B17}"/>
              </a:ext>
            </a:extLst>
          </p:cNvPr>
          <p:cNvSpPr>
            <a:spLocks noGrp="1"/>
          </p:cNvSpPr>
          <p:nvPr>
            <p:ph type="dt" sz="half" idx="2"/>
          </p:nvPr>
        </p:nvSpPr>
        <p:spPr/>
        <p:txBody>
          <a:bodyPr/>
          <a:lstStyle/>
          <a:p>
            <a:fld id="{9FEF76E7-2EBE-4103-B764-AD23619BE076}" type="datetime1">
              <a:rPr lang="en-US" smtClean="0"/>
              <a:pPr/>
              <a:t>2/23/2021</a:t>
            </a:fld>
            <a:endParaRPr lang="en-US" dirty="0"/>
          </a:p>
        </p:txBody>
      </p:sp>
      <p:sp>
        <p:nvSpPr>
          <p:cNvPr id="35" name="Slide Number Placeholder 34">
            <a:extLst>
              <a:ext uri="{FF2B5EF4-FFF2-40B4-BE49-F238E27FC236}">
                <a16:creationId xmlns:a16="http://schemas.microsoft.com/office/drawing/2014/main" id="{5789CCB9-138D-4D90-8AFB-AC5C73612512}"/>
              </a:ext>
            </a:extLst>
          </p:cNvPr>
          <p:cNvSpPr>
            <a:spLocks noGrp="1"/>
          </p:cNvSpPr>
          <p:nvPr>
            <p:ph type="sldNum" sz="quarter" idx="4"/>
          </p:nvPr>
        </p:nvSpPr>
        <p:spPr/>
        <p:txBody>
          <a:bodyPr/>
          <a:lstStyle/>
          <a:p>
            <a:fld id="{294A09A9-5501-47C1-A89A-A340965A2BE2}" type="slidenum">
              <a:rPr lang="en-US" smtClean="0"/>
              <a:pPr/>
              <a:t>9</a:t>
            </a:fld>
            <a:endParaRPr lang="en-US" dirty="0"/>
          </a:p>
        </p:txBody>
      </p:sp>
      <p:sp>
        <p:nvSpPr>
          <p:cNvPr id="2" name="Rectangle 1">
            <a:extLst>
              <a:ext uri="{FF2B5EF4-FFF2-40B4-BE49-F238E27FC236}">
                <a16:creationId xmlns:a16="http://schemas.microsoft.com/office/drawing/2014/main" id="{7235C6AB-042E-4C74-82D8-9F968BD89493}"/>
              </a:ext>
            </a:extLst>
          </p:cNvPr>
          <p:cNvSpPr/>
          <p:nvPr/>
        </p:nvSpPr>
        <p:spPr>
          <a:xfrm>
            <a:off x="1028699" y="2076767"/>
            <a:ext cx="9420225" cy="3008131"/>
          </a:xfrm>
          <a:prstGeom prst="rect">
            <a:avLst/>
          </a:prstGeom>
        </p:spPr>
        <p:txBody>
          <a:bodyPr wrap="square">
            <a:spAutoFit/>
          </a:bodyPr>
          <a:lstStyle/>
          <a:p>
            <a:pPr>
              <a:lnSpc>
                <a:spcPct val="150000"/>
              </a:lnSpc>
            </a:pPr>
            <a:r>
              <a:rPr lang="en-GB" sz="1600" dirty="0">
                <a:solidFill>
                  <a:schemeClr val="accent2">
                    <a:lumMod val="50000"/>
                  </a:schemeClr>
                </a:solidFill>
              </a:rPr>
              <a:t>“The essential difference between </a:t>
            </a:r>
            <a:r>
              <a:rPr lang="en-GB" sz="1600" b="1" dirty="0">
                <a:solidFill>
                  <a:schemeClr val="accent2">
                    <a:lumMod val="50000"/>
                  </a:schemeClr>
                </a:solidFill>
              </a:rPr>
              <a:t>frequentist</a:t>
            </a:r>
            <a:r>
              <a:rPr lang="en-GB" sz="1600" dirty="0">
                <a:solidFill>
                  <a:schemeClr val="accent2">
                    <a:lumMod val="50000"/>
                  </a:schemeClr>
                </a:solidFill>
              </a:rPr>
              <a:t> </a:t>
            </a:r>
            <a:r>
              <a:rPr lang="en-GB" sz="1600" b="1" dirty="0">
                <a:solidFill>
                  <a:schemeClr val="accent2">
                    <a:lumMod val="50000"/>
                  </a:schemeClr>
                </a:solidFill>
              </a:rPr>
              <a:t>inference</a:t>
            </a:r>
            <a:r>
              <a:rPr lang="en-GB" sz="1600" dirty="0">
                <a:solidFill>
                  <a:schemeClr val="accent2">
                    <a:lumMod val="50000"/>
                  </a:schemeClr>
                </a:solidFill>
              </a:rPr>
              <a:t> and </a:t>
            </a:r>
            <a:r>
              <a:rPr lang="en-GB" sz="1600" b="1" dirty="0">
                <a:solidFill>
                  <a:schemeClr val="accent2">
                    <a:lumMod val="50000"/>
                  </a:schemeClr>
                </a:solidFill>
              </a:rPr>
              <a:t>Bayesian</a:t>
            </a:r>
            <a:r>
              <a:rPr lang="en-GB" sz="1600" dirty="0">
                <a:solidFill>
                  <a:schemeClr val="accent2">
                    <a:lumMod val="50000"/>
                  </a:schemeClr>
                </a:solidFill>
              </a:rPr>
              <a:t> </a:t>
            </a:r>
            <a:r>
              <a:rPr lang="en-GB" sz="1600" b="1" dirty="0">
                <a:solidFill>
                  <a:schemeClr val="accent2">
                    <a:lumMod val="50000"/>
                  </a:schemeClr>
                </a:solidFill>
              </a:rPr>
              <a:t>inference</a:t>
            </a:r>
            <a:r>
              <a:rPr lang="en-GB" sz="1600" dirty="0">
                <a:solidFill>
                  <a:schemeClr val="accent2">
                    <a:lumMod val="50000"/>
                  </a:schemeClr>
                </a:solidFill>
              </a:rPr>
              <a:t> is the same as the difference between the </a:t>
            </a:r>
            <a:r>
              <a:rPr lang="en-GB" sz="1600" b="1" dirty="0">
                <a:solidFill>
                  <a:schemeClr val="accent2">
                    <a:lumMod val="50000"/>
                  </a:schemeClr>
                </a:solidFill>
              </a:rPr>
              <a:t>two interpretations of what a “probability” means</a:t>
            </a:r>
            <a:r>
              <a:rPr lang="en-GB" sz="1600" dirty="0">
                <a:solidFill>
                  <a:schemeClr val="accent2">
                    <a:lumMod val="50000"/>
                  </a:schemeClr>
                </a:solidFill>
              </a:rPr>
              <a:t>.”</a:t>
            </a:r>
          </a:p>
          <a:p>
            <a:pPr>
              <a:lnSpc>
                <a:spcPct val="150000"/>
              </a:lnSpc>
            </a:pPr>
            <a:endParaRPr lang="en-GB" sz="1600" dirty="0">
              <a:solidFill>
                <a:schemeClr val="accent2">
                  <a:lumMod val="50000"/>
                </a:schemeClr>
              </a:solidFill>
            </a:endParaRPr>
          </a:p>
          <a:p>
            <a:pPr marL="285750" indent="-285750">
              <a:lnSpc>
                <a:spcPct val="150000"/>
              </a:lnSpc>
              <a:buFont typeface="Arial" panose="020B0604020202020204" pitchFamily="34" charset="0"/>
              <a:buChar char="•"/>
            </a:pPr>
            <a:r>
              <a:rPr lang="en-GB" sz="1600" b="1" dirty="0">
                <a:solidFill>
                  <a:schemeClr val="accent2">
                    <a:lumMod val="50000"/>
                  </a:schemeClr>
                </a:solidFill>
              </a:rPr>
              <a:t>Frequentist: probabilities are related to frequencies of events after many trials. </a:t>
            </a:r>
          </a:p>
          <a:p>
            <a:pPr>
              <a:lnSpc>
                <a:spcPct val="150000"/>
              </a:lnSpc>
            </a:pPr>
            <a:r>
              <a:rPr lang="en-GB" sz="1600" b="1" dirty="0">
                <a:solidFill>
                  <a:schemeClr val="accent2">
                    <a:lumMod val="50000"/>
                  </a:schemeClr>
                </a:solidFill>
              </a:rPr>
              <a:t>Long term AVR.</a:t>
            </a:r>
          </a:p>
          <a:p>
            <a:pPr marL="285750" indent="-285750">
              <a:lnSpc>
                <a:spcPct val="150000"/>
              </a:lnSpc>
              <a:buFont typeface="Arial" panose="020B0604020202020204" pitchFamily="34" charset="0"/>
              <a:buChar char="•"/>
            </a:pPr>
            <a:endParaRPr lang="en-GB" sz="1600" dirty="0">
              <a:solidFill>
                <a:schemeClr val="accent2">
                  <a:lumMod val="50000"/>
                </a:schemeClr>
              </a:solidFill>
            </a:endParaRPr>
          </a:p>
          <a:p>
            <a:pPr marL="285750" indent="-285750">
              <a:lnSpc>
                <a:spcPct val="150000"/>
              </a:lnSpc>
              <a:buFont typeface="Arial" panose="020B0604020202020204" pitchFamily="34" charset="0"/>
              <a:buChar char="•"/>
            </a:pPr>
            <a:r>
              <a:rPr lang="en-GB" sz="1600" b="1" dirty="0">
                <a:solidFill>
                  <a:schemeClr val="accent2">
                    <a:lumMod val="50000"/>
                  </a:schemeClr>
                </a:solidFill>
              </a:rPr>
              <a:t>Bayesian: probabilities are related to our own knowledge about an event. </a:t>
            </a:r>
          </a:p>
          <a:p>
            <a:pPr>
              <a:lnSpc>
                <a:spcPct val="150000"/>
              </a:lnSpc>
            </a:pPr>
            <a:r>
              <a:rPr lang="en-GB" sz="1600" b="1" dirty="0">
                <a:solidFill>
                  <a:schemeClr val="accent2">
                    <a:lumMod val="50000"/>
                  </a:schemeClr>
                </a:solidFill>
              </a:rPr>
              <a:t>Degree of belief.</a:t>
            </a:r>
          </a:p>
        </p:txBody>
      </p:sp>
    </p:spTree>
    <p:extLst>
      <p:ext uri="{BB962C8B-B14F-4D97-AF65-F5344CB8AC3E}">
        <p14:creationId xmlns:p14="http://schemas.microsoft.com/office/powerpoint/2010/main" val="2552898376"/>
      </p:ext>
    </p:extLst>
  </p:cSld>
  <p:clrMapOvr>
    <a:masterClrMapping/>
  </p:clrMapOvr>
</p:sld>
</file>

<file path=ppt/theme/theme1.xml><?xml version="1.0" encoding="utf-8"?>
<a:theme xmlns:a="http://schemas.openxmlformats.org/drawingml/2006/main" name="Office Theme">
  <a:themeElements>
    <a:clrScheme name="Minimalist Presentation">
      <a:dk1>
        <a:sysClr val="windowText" lastClr="000000"/>
      </a:dk1>
      <a:lt1>
        <a:sysClr val="window" lastClr="FFFFFF"/>
      </a:lt1>
      <a:dk2>
        <a:srgbClr val="ABABAB"/>
      </a:dk2>
      <a:lt2>
        <a:srgbClr val="F2F1EE"/>
      </a:lt2>
      <a:accent1>
        <a:srgbClr val="D8D2CD"/>
      </a:accent1>
      <a:accent2>
        <a:srgbClr val="C0C9C2"/>
      </a:accent2>
      <a:accent3>
        <a:srgbClr val="A5A5A5"/>
      </a:accent3>
      <a:accent4>
        <a:srgbClr val="FFC000"/>
      </a:accent4>
      <a:accent5>
        <a:srgbClr val="5B9BD5"/>
      </a:accent5>
      <a:accent6>
        <a:srgbClr val="70AD47"/>
      </a:accent6>
      <a:hlink>
        <a:srgbClr val="0563C1"/>
      </a:hlink>
      <a:folHlink>
        <a:srgbClr val="954F72"/>
      </a:folHlink>
    </a:clrScheme>
    <a:fontScheme name="Custom 3">
      <a:majorFont>
        <a:latin typeface="Biome Light"/>
        <a:ea typeface=""/>
        <a:cs typeface=""/>
      </a:majorFont>
      <a:minorFont>
        <a:latin typeface="Biome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inimalist color presentation_Win32_LW_v2.potx" id="{B7F4C684-7BE5-4BD8-BEBE-7F207A45F474}" vid="{9091DE1E-F617-4C59-950B-F96736B889D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37B9BDB845A224FBE8225EF7E76D41D" ma:contentTypeVersion="10" ma:contentTypeDescription="Create a new document." ma:contentTypeScope="" ma:versionID="fc6bd1d9c7a371f0246071080dfe2255">
  <xsd:schema xmlns:xsd="http://www.w3.org/2001/XMLSchema" xmlns:xs="http://www.w3.org/2001/XMLSchema" xmlns:p="http://schemas.microsoft.com/office/2006/metadata/properties" xmlns:ns3="864be710-4290-4374-8da4-8a6f9d09b572" xmlns:ns4="f4caf747-9e8c-4c37-88ff-ca5b5c029a1a" targetNamespace="http://schemas.microsoft.com/office/2006/metadata/properties" ma:root="true" ma:fieldsID="b7be634440c4d5e484cf83ff85b06dcb" ns3:_="" ns4:_="">
    <xsd:import namespace="864be710-4290-4374-8da4-8a6f9d09b572"/>
    <xsd:import namespace="f4caf747-9e8c-4c37-88ff-ca5b5c029a1a"/>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DateTaken" minOccurs="0"/>
                <xsd:element ref="ns4:SharedWithUsers" minOccurs="0"/>
                <xsd:element ref="ns3:MediaServiceOCR" minOccurs="0"/>
                <xsd:element ref="ns4:SharedWithDetails" minOccurs="0"/>
                <xsd:element ref="ns4:SharingHintHash" minOccurs="0"/>
                <xsd:element ref="ns3:MediaServiceGenerationTime" minOccurs="0"/>
                <xsd:element ref="ns3: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64be710-4290-4374-8da4-8a6f9d09b572"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AutoTags" ma:index="10" nillable="true" ma:displayName="MediaServiceAutoTags" ma:description="" ma:internalName="MediaServiceAutoTags" ma:readOnly="true">
      <xsd:simpleType>
        <xsd:restriction base="dms:Text"/>
      </xsd:simpleType>
    </xsd:element>
    <xsd:element name="MediaServiceDateTaken" ma:index="11" nillable="true" ma:displayName="MediaServiceDateTaken" ma:description="" ma:hidden="true" ma:internalName="MediaServiceDateTaken" ma:readOnly="true">
      <xsd:simpleType>
        <xsd:restriction base="dms:Text"/>
      </xsd:simpleType>
    </xsd:element>
    <xsd:element name="MediaServiceOCR" ma:index="13" nillable="true" ma:displayName="MediaServiceOCR"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4caf747-9e8c-4c37-88ff-ca5b5c029a1a" elementFormDefault="qualified">
    <xsd:import namespace="http://schemas.microsoft.com/office/2006/documentManagement/types"/>
    <xsd:import namespace="http://schemas.microsoft.com/office/infopath/2007/PartnerControls"/>
    <xsd:element name="SharedWithUsers" ma:index="12"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SharingHintHash" ma:index="15"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0976319-4513-485C-AD3A-E56C39927A38}">
  <ds:schemaRefs>
    <ds:schemaRef ds:uri="http://purl.org/dc/elements/1.1/"/>
    <ds:schemaRef ds:uri="http://schemas.microsoft.com/office/2006/metadata/properties"/>
    <ds:schemaRef ds:uri="http://schemas.microsoft.com/office/infopath/2007/PartnerControls"/>
    <ds:schemaRef ds:uri="f4caf747-9e8c-4c37-88ff-ca5b5c029a1a"/>
    <ds:schemaRef ds:uri="http://purl.org/dc/terms/"/>
    <ds:schemaRef ds:uri="http://schemas.openxmlformats.org/package/2006/metadata/core-properties"/>
    <ds:schemaRef ds:uri="864be710-4290-4374-8da4-8a6f9d09b572"/>
    <ds:schemaRef ds:uri="http://schemas.microsoft.com/office/2006/documentManagement/types"/>
    <ds:schemaRef ds:uri="http://www.w3.org/XML/1998/namespace"/>
    <ds:schemaRef ds:uri="http://purl.org/dc/dcmitype/"/>
  </ds:schemaRefs>
</ds:datastoreItem>
</file>

<file path=customXml/itemProps2.xml><?xml version="1.0" encoding="utf-8"?>
<ds:datastoreItem xmlns:ds="http://schemas.openxmlformats.org/officeDocument/2006/customXml" ds:itemID="{53A10211-FBDE-44DA-8AD6-29E596B2975F}">
  <ds:schemaRefs>
    <ds:schemaRef ds:uri="http://schemas.microsoft.com/sharepoint/v3/contenttype/forms"/>
  </ds:schemaRefs>
</ds:datastoreItem>
</file>

<file path=customXml/itemProps3.xml><?xml version="1.0" encoding="utf-8"?>
<ds:datastoreItem xmlns:ds="http://schemas.openxmlformats.org/officeDocument/2006/customXml" ds:itemID="{F1C85B3A-1809-4BB7-979A-935C3F7097E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64be710-4290-4374-8da4-8a6f9d09b572"/>
    <ds:schemaRef ds:uri="f4caf747-9e8c-4c37-88ff-ca5b5c029a1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Minimalist color presentation</Template>
  <TotalTime>3350</TotalTime>
  <Words>4705</Words>
  <Application>Microsoft Office PowerPoint</Application>
  <PresentationFormat>Widescreen</PresentationFormat>
  <Paragraphs>693</Paragraphs>
  <Slides>56</Slides>
  <Notes>49</Notes>
  <HiddenSlides>3</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56</vt:i4>
      </vt:variant>
    </vt:vector>
  </HeadingPairs>
  <TitlesOfParts>
    <vt:vector size="61" baseType="lpstr">
      <vt:lpstr>Arial</vt:lpstr>
      <vt:lpstr>Biome Light</vt:lpstr>
      <vt:lpstr>Calibri</vt:lpstr>
      <vt:lpstr>Cambria Math</vt:lpstr>
      <vt:lpstr>Office Theme</vt:lpstr>
      <vt:lpstr>Agenda</vt:lpstr>
      <vt:lpstr>Introduction</vt:lpstr>
      <vt:lpstr>Introduction to Bayesian Statistics</vt:lpstr>
      <vt:lpstr>Bayesian Statistics</vt:lpstr>
      <vt:lpstr>Bayesian Statistics</vt:lpstr>
      <vt:lpstr>Bayesian Statistics </vt:lpstr>
      <vt:lpstr>Bayesian Statistics</vt:lpstr>
      <vt:lpstr>Bayesian Statistics </vt:lpstr>
      <vt:lpstr>Bayesian Statistics</vt:lpstr>
      <vt:lpstr>Bayesian Statistics</vt:lpstr>
      <vt:lpstr>Bayesian Statistics</vt:lpstr>
      <vt:lpstr>Bayesian Statistics</vt:lpstr>
      <vt:lpstr>Bayesian Statistics </vt:lpstr>
      <vt:lpstr>Bayesian Statistics </vt:lpstr>
      <vt:lpstr>Bayesian Statistics </vt:lpstr>
      <vt:lpstr>Bayesian Statistics </vt:lpstr>
      <vt:lpstr>Bayesian Statistics </vt:lpstr>
      <vt:lpstr>Bayesian Statistics </vt:lpstr>
      <vt:lpstr>Bayesian Statistics </vt:lpstr>
      <vt:lpstr>Introduction</vt:lpstr>
      <vt:lpstr>Brief Introduction to Markov Chains</vt:lpstr>
      <vt:lpstr>Markov Chain</vt:lpstr>
      <vt:lpstr>Markov Chain</vt:lpstr>
      <vt:lpstr>Markov Chain</vt:lpstr>
      <vt:lpstr>Markov Chain</vt:lpstr>
      <vt:lpstr>Markov Chain</vt:lpstr>
      <vt:lpstr>Introduction</vt:lpstr>
      <vt:lpstr>Brief Intro to Monte Carlo Methods</vt:lpstr>
      <vt:lpstr>Monte Carlo</vt:lpstr>
      <vt:lpstr>Monte Carlo</vt:lpstr>
      <vt:lpstr>Introduction</vt:lpstr>
      <vt:lpstr>Brief Intro to MCMC</vt:lpstr>
      <vt:lpstr>Markov Chain Monte Carlo</vt:lpstr>
      <vt:lpstr>Markov Chain Monte Carlo</vt:lpstr>
      <vt:lpstr>Markov Chain Monte Carlo</vt:lpstr>
      <vt:lpstr>Markov Chain Monte Carlo</vt:lpstr>
      <vt:lpstr>Markov Chain Monte Carlo</vt:lpstr>
      <vt:lpstr>MCMC</vt:lpstr>
      <vt:lpstr>Markov Chain Monte Carlo - MCMC</vt:lpstr>
      <vt:lpstr>Introduction</vt:lpstr>
      <vt:lpstr>The Metropolis-Hastings Algorithm</vt:lpstr>
      <vt:lpstr>MH algorithm</vt:lpstr>
      <vt:lpstr>MH algorithm</vt:lpstr>
      <vt:lpstr>MH algorithm</vt:lpstr>
      <vt:lpstr>MH algorithm</vt:lpstr>
      <vt:lpstr>MH algorithm</vt:lpstr>
      <vt:lpstr>MH algorithm</vt:lpstr>
      <vt:lpstr>MH algorithm</vt:lpstr>
      <vt:lpstr>MH algorithm</vt:lpstr>
      <vt:lpstr>MH algorithm</vt:lpstr>
      <vt:lpstr>MH algorithm</vt:lpstr>
      <vt:lpstr>MH algorithm</vt:lpstr>
      <vt:lpstr>MH algorithm</vt:lpstr>
      <vt:lpstr>Some easy-to-understand resources</vt:lpstr>
      <vt:lpstr>Software we can use </vt:lpstr>
      <vt:lpstr>Closing Q&amp;A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Review</dc:title>
  <dc:creator>Ivelina Mladenova</dc:creator>
  <cp:lastModifiedBy>Mladenova, Ivelina (UG - Maths)</cp:lastModifiedBy>
  <cp:revision>140</cp:revision>
  <dcterms:created xsi:type="dcterms:W3CDTF">2021-02-07T18:28:38Z</dcterms:created>
  <dcterms:modified xsi:type="dcterms:W3CDTF">2021-02-23T23:16:35Z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0x010100E37B9BDB845A224FBE8225EF7E76D41D</vt:lpwstr>
  </property>
</Properties>
</file>